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3D48-92A3-416F-ADBA-B5111411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9CBAD-A762-4049-B07B-7225F2198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03EB-1679-418E-A1D7-E7294B5F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F66B-5B37-47AA-A46A-F3DBEEB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8F6E8-8E92-49A7-9CCA-0D34807C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58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E93D-4539-4D68-B09D-ACAF6E4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1A59C-1969-465D-BA50-AC71B71C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E6B43-4D39-428F-B8FB-D6EE798F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4831-3E8E-47B4-8855-60D2A455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7B54C-B22A-4924-ADF2-DE0E2296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505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FC86D-F570-4F30-9CE7-B97275D66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BE25C-3FFA-4F08-BC63-54B1A277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EC44-DC87-401C-854D-4AAE67B3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1F5C1-4347-46E1-991A-3A16EF9A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32031-EAF2-4BD6-869A-944C65F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14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6A4A-5FBE-4CB3-8F3D-E08176CA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D5A3-CBC5-4ADB-85FF-09FF19B1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05BB-FEB6-4FB2-AF66-25CDBBBA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5DB9-0E5E-4FF9-8865-6BD96517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D649-4225-438C-8FEA-A6B41E61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8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E219-E3AB-4965-87C7-7C27E70E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7F71-AE78-4BAD-890E-BAA8D265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FB53-C4E2-4C59-8DC8-16EE8A27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60D97-69B9-4708-A771-2C82BC0D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2465C-F4D8-446E-8B23-1B7C1F0D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393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3AB4-9862-4400-993B-87A82876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17765-4C40-4032-8783-A86A0A311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457A7-EBE5-4881-A22F-A16052BA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4E7BD-D802-4D2E-ABE1-F6452FC4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DEF53-53D0-4B9A-BF1E-C046748F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8E075-4B21-4073-9ED1-43523887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50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F0B2-6934-4307-A743-8EC0F288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B7E00-A3E1-4BF3-A45E-46311990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7AB86-4F39-4909-B1E9-06327F9ED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F4993-EE4C-46E1-9370-86085D773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A99C6-22DA-4C92-8B67-B739B8167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C2852-F1D1-4280-91E1-3D0D4305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128E0-644A-42FC-B5D8-62726B39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D9025-E4F8-490E-BDEF-4A1F6689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870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2E76-E860-4835-936C-B96D92F2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978E9-04A6-4A0B-8B01-059424F1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60A94-86EC-4E2B-9839-134BA7DF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89D9F-718A-417F-80AC-B11ACE30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290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B2305-F7E2-470C-80A1-AB45F297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3CFCE-5CD7-4472-8028-EA8421B9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683B-A80B-41CD-86FF-69BC6F1C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272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D3EB-AA27-459B-801F-D804410E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BB074-0404-4CF3-9EF6-D0FD1734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28F2B-E86B-426C-A237-04C904FB2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A5037-EBE3-4AD9-9E31-3144C4EF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3EB11-CA44-413B-819E-66EA7498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3F6D3-71EC-4C0A-8F80-22A8B6C9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132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4E99-A6FA-4A47-BA80-DC092D23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7771A-0A21-4E40-A465-484D60DC2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77E0B-1680-4AD6-A314-0960A37B8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77E45-1538-4BF1-8505-258FD134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AB7E-4C13-406D-AC69-0A349799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81E81-C267-4BA9-A64E-7D235A09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24E78-CBC9-441A-837D-A284BB82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6D4C6-41A3-40A9-ACBB-26850903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E87D-FC54-4D89-8CF9-277CA36D7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D0DE-EDBA-45C5-B06D-47E326884936}" type="datetimeFigureOut">
              <a:rPr lang="lt-LT" smtClean="0"/>
              <a:t>2022-02-11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D96B-99F7-4671-B18E-FFA4FD2F4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18E-325A-4925-BC94-A554DABC0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C589-8B80-4292-BB7B-CB767FACBA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00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ch.europa.eu/sites/default/files/FCH-20-001-Annual%20report%202020%20%28ID%2011531857%29.pdf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C93F-4A20-49DA-9B94-32AB6F599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78" y="933254"/>
            <a:ext cx="9144000" cy="927018"/>
          </a:xfrm>
        </p:spPr>
        <p:txBody>
          <a:bodyPr>
            <a:normAutofit/>
          </a:bodyPr>
          <a:lstStyle/>
          <a:p>
            <a:r>
              <a:rPr lang="lt-LT" sz="4000" b="0" i="0" dirty="0" err="1">
                <a:solidFill>
                  <a:srgbClr val="00B0F0"/>
                </a:solidFill>
                <a:effectLst/>
                <a:latin typeface="Oswald"/>
              </a:rPr>
              <a:t>Fuel</a:t>
            </a:r>
            <a:r>
              <a:rPr lang="lt-LT" sz="4000" b="0" i="0" dirty="0">
                <a:solidFill>
                  <a:srgbClr val="00B0F0"/>
                </a:solidFill>
                <a:effectLst/>
                <a:latin typeface="Oswald"/>
              </a:rPr>
              <a:t> </a:t>
            </a:r>
            <a:r>
              <a:rPr lang="lt-LT" sz="4000" b="0" i="0" dirty="0" err="1">
                <a:solidFill>
                  <a:srgbClr val="00B0F0"/>
                </a:solidFill>
                <a:effectLst/>
                <a:latin typeface="Oswald"/>
              </a:rPr>
              <a:t>Cells</a:t>
            </a:r>
            <a:r>
              <a:rPr lang="lt-LT" sz="4000" b="0" i="0" dirty="0">
                <a:solidFill>
                  <a:srgbClr val="00B0F0"/>
                </a:solidFill>
                <a:effectLst/>
                <a:latin typeface="Oswald"/>
              </a:rPr>
              <a:t> and </a:t>
            </a:r>
            <a:r>
              <a:rPr lang="lt-LT" sz="4000" b="0" i="0" dirty="0" err="1">
                <a:solidFill>
                  <a:srgbClr val="00B0F0"/>
                </a:solidFill>
                <a:effectLst/>
                <a:latin typeface="Oswald"/>
              </a:rPr>
              <a:t>Hydrogen</a:t>
            </a:r>
            <a:r>
              <a:rPr lang="lt-LT" sz="4000" b="0" i="0" dirty="0">
                <a:solidFill>
                  <a:srgbClr val="00B0F0"/>
                </a:solidFill>
                <a:effectLst/>
                <a:latin typeface="Oswald"/>
              </a:rPr>
              <a:t> </a:t>
            </a:r>
            <a:r>
              <a:rPr lang="lt-LT" sz="4000" b="0" i="0" dirty="0" err="1">
                <a:solidFill>
                  <a:srgbClr val="00B0F0"/>
                </a:solidFill>
                <a:effectLst/>
                <a:latin typeface="Oswald"/>
              </a:rPr>
              <a:t>Undertaking</a:t>
            </a:r>
            <a:r>
              <a:rPr lang="lt-LT" sz="4000" b="0" i="0" dirty="0">
                <a:solidFill>
                  <a:srgbClr val="00B0F0"/>
                </a:solidFill>
                <a:effectLst/>
                <a:latin typeface="Oswald"/>
              </a:rPr>
              <a:t> (H2020)</a:t>
            </a:r>
            <a:endParaRPr lang="lt-LT" sz="4000" dirty="0">
              <a:solidFill>
                <a:srgbClr val="00B0F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237D7-1C0F-45E1-9371-4CC13E0F4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878" y="268971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European Partnership on Clean Hydrogen</a:t>
            </a:r>
            <a:r>
              <a:rPr lang="lt-LT" sz="4000" dirty="0">
                <a:solidFill>
                  <a:srgbClr val="00B050"/>
                </a:solidFill>
              </a:rPr>
              <a:t> (</a:t>
            </a:r>
            <a:r>
              <a:rPr lang="lt-LT" sz="4000" dirty="0" err="1">
                <a:solidFill>
                  <a:srgbClr val="00B050"/>
                </a:solidFill>
              </a:rPr>
              <a:t>Horizon</a:t>
            </a:r>
            <a:r>
              <a:rPr lang="lt-LT" sz="4000" dirty="0">
                <a:solidFill>
                  <a:srgbClr val="00B050"/>
                </a:solidFill>
              </a:rPr>
              <a:t> </a:t>
            </a:r>
            <a:r>
              <a:rPr lang="lt-LT" sz="4000" dirty="0" err="1">
                <a:solidFill>
                  <a:srgbClr val="00B050"/>
                </a:solidFill>
              </a:rPr>
              <a:t>Europe</a:t>
            </a:r>
            <a:r>
              <a:rPr lang="lt-LT" sz="40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7A545-47DE-439C-9183-6F61AD663C0D}"/>
              </a:ext>
            </a:extLst>
          </p:cNvPr>
          <p:cNvSpPr txBox="1"/>
          <p:nvPr/>
        </p:nvSpPr>
        <p:spPr>
          <a:xfrm>
            <a:off x="3808602" y="4437754"/>
            <a:ext cx="546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2014-2020</a:t>
            </a:r>
          </a:p>
        </p:txBody>
      </p:sp>
    </p:spTree>
    <p:extLst>
      <p:ext uri="{BB962C8B-B14F-4D97-AF65-F5344CB8AC3E}">
        <p14:creationId xmlns:p14="http://schemas.microsoft.com/office/powerpoint/2010/main" val="410855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04AB5-502F-439A-A55E-D99CF7833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35" y="457958"/>
            <a:ext cx="6610525" cy="605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274D2-669F-4FD2-A729-1005460F1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24" y="0"/>
            <a:ext cx="548687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F00B82-A62C-4BAC-BFA0-84133ED31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491" y="6514893"/>
            <a:ext cx="787671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3F883-9CC5-4952-B672-A41544B95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16" y="1082181"/>
            <a:ext cx="10299309" cy="5008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3BD4E-2270-430D-B507-07E7E45BF2E6}"/>
              </a:ext>
            </a:extLst>
          </p:cNvPr>
          <p:cNvSpPr txBox="1"/>
          <p:nvPr/>
        </p:nvSpPr>
        <p:spPr>
          <a:xfrm>
            <a:off x="226503" y="167780"/>
            <a:ext cx="886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Projektai: šilumos ir elektros gamyba</a:t>
            </a:r>
          </a:p>
        </p:txBody>
      </p:sp>
    </p:spTree>
    <p:extLst>
      <p:ext uri="{BB962C8B-B14F-4D97-AF65-F5344CB8AC3E}">
        <p14:creationId xmlns:p14="http://schemas.microsoft.com/office/powerpoint/2010/main" val="253782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B482-8DD5-484B-8364-5C55B512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9" y="1224792"/>
            <a:ext cx="9940268" cy="4664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0182D-79AB-4343-B289-11ED8D137232}"/>
              </a:ext>
            </a:extLst>
          </p:cNvPr>
          <p:cNvSpPr txBox="1"/>
          <p:nvPr/>
        </p:nvSpPr>
        <p:spPr>
          <a:xfrm>
            <a:off x="66058" y="117826"/>
            <a:ext cx="635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/>
              <a:t>Projektų dalyviai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495F7-F6B8-4C8B-8953-5E9F00CB9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21" y="5960308"/>
            <a:ext cx="787671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7155A-BF6A-4160-960A-83D0D9986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241" y="673227"/>
            <a:ext cx="9197055" cy="5574300"/>
          </a:xfrm>
        </p:spPr>
      </p:pic>
    </p:spTree>
    <p:extLst>
      <p:ext uri="{BB962C8B-B14F-4D97-AF65-F5344CB8AC3E}">
        <p14:creationId xmlns:p14="http://schemas.microsoft.com/office/powerpoint/2010/main" val="8589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22AA1-9B07-4BCF-9E6D-A46AE287E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282" y="961832"/>
            <a:ext cx="7819226" cy="40258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33D18-2DC9-4EA3-B0E1-1976FB5DAF30}"/>
              </a:ext>
            </a:extLst>
          </p:cNvPr>
          <p:cNvSpPr txBox="1"/>
          <p:nvPr/>
        </p:nvSpPr>
        <p:spPr>
          <a:xfrm>
            <a:off x="2939641" y="51507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/>
              <a:t>2021 - 2027</a:t>
            </a:r>
          </a:p>
        </p:txBody>
      </p:sp>
    </p:spTree>
    <p:extLst>
      <p:ext uri="{BB962C8B-B14F-4D97-AF65-F5344CB8AC3E}">
        <p14:creationId xmlns:p14="http://schemas.microsoft.com/office/powerpoint/2010/main" val="424984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2BD165-70FD-4C66-BC45-49A8656A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604008"/>
            <a:ext cx="10450491" cy="5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2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77785-D8F3-49E5-88D1-AF8C67FE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" y="731413"/>
            <a:ext cx="4086795" cy="5630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B9551-9685-4E13-B0DB-CF5422D87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239" y="609010"/>
            <a:ext cx="4058216" cy="6106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B472D-DA66-4364-86AD-5E209EC58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61" y="2457974"/>
            <a:ext cx="3797031" cy="1333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042A0-FEB2-4833-9FCD-31C5AF757582}"/>
              </a:ext>
            </a:extLst>
          </p:cNvPr>
          <p:cNvSpPr txBox="1"/>
          <p:nvPr/>
        </p:nvSpPr>
        <p:spPr>
          <a:xfrm>
            <a:off x="629174" y="142613"/>
            <a:ext cx="60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Numatomi 2022 metų šaukimai</a:t>
            </a:r>
          </a:p>
        </p:txBody>
      </p:sp>
    </p:spTree>
    <p:extLst>
      <p:ext uri="{BB962C8B-B14F-4D97-AF65-F5344CB8AC3E}">
        <p14:creationId xmlns:p14="http://schemas.microsoft.com/office/powerpoint/2010/main" val="404824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5A9D7B-DFC6-4729-8C4B-B8F3BC81604C}"/>
              </a:ext>
            </a:extLst>
          </p:cNvPr>
          <p:cNvSpPr txBox="1"/>
          <p:nvPr/>
        </p:nvSpPr>
        <p:spPr>
          <a:xfrm>
            <a:off x="142613" y="246799"/>
            <a:ext cx="118788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b="1" i="0" dirty="0">
                <a:solidFill>
                  <a:srgbClr val="2A6AB2"/>
                </a:solidFill>
                <a:effectLst/>
                <a:latin typeface="Oswald"/>
              </a:rPr>
              <a:t>Our mission</a:t>
            </a:r>
          </a:p>
          <a:p>
            <a:pPr algn="just" fontAlgn="base"/>
            <a:r>
              <a:rPr lang="en-US" b="0" i="0" dirty="0">
                <a:solidFill>
                  <a:srgbClr val="222222"/>
                </a:solidFill>
                <a:effectLst/>
                <a:latin typeface="Oswald"/>
              </a:rPr>
              <a:t>At Fuel Cells and Hydrogen Undertaking (FCH JU), we are working to facilitate the market introduction of FCH technologies in Europe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Oswald"/>
              </a:rPr>
              <a:t>realise</a:t>
            </a:r>
            <a:r>
              <a:rPr lang="en-US" b="0" i="0" dirty="0">
                <a:solidFill>
                  <a:srgbClr val="222222"/>
                </a:solidFill>
                <a:effectLst/>
                <a:latin typeface="Oswald"/>
              </a:rPr>
              <a:t> their potential in a carbon-clean energy system. We do this by implementing an optimal research and innovation (R&amp;I)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Oswald"/>
              </a:rPr>
              <a:t>programme</a:t>
            </a:r>
            <a:r>
              <a:rPr lang="en-US" b="0" i="0" dirty="0">
                <a:solidFill>
                  <a:srgbClr val="222222"/>
                </a:solidFill>
                <a:effectLst/>
                <a:latin typeface="Oswald"/>
              </a:rPr>
              <a:t> in order to develop a portfolio of clean, efficient solutions that exploit the properties of hydrogen as an energy carrier and fuel cells as energy converters, to the point of market readiness.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32151-0EA0-4187-9845-956E92D6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79" y="1785839"/>
            <a:ext cx="5536081" cy="49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CD66-6EDA-4AA1-936A-B6919EE0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26" y="620785"/>
            <a:ext cx="8255222" cy="55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8A923-887B-47D7-8035-189F2DF4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95" y="771787"/>
            <a:ext cx="8270933" cy="51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4BF11-C582-4C62-BC9C-35D0B91B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876742"/>
            <a:ext cx="10749094" cy="5824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02F42-1C3D-4433-AE36-6B736180702D}"/>
              </a:ext>
            </a:extLst>
          </p:cNvPr>
          <p:cNvSpPr txBox="1"/>
          <p:nvPr/>
        </p:nvSpPr>
        <p:spPr>
          <a:xfrm>
            <a:off x="226503" y="176169"/>
            <a:ext cx="711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Finansuojamų projektų TRL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6F0D4D-1C09-4F30-9639-EAB89E027A4B}"/>
              </a:ext>
            </a:extLst>
          </p:cNvPr>
          <p:cNvSpPr/>
          <p:nvPr/>
        </p:nvSpPr>
        <p:spPr>
          <a:xfrm>
            <a:off x="3733101" y="1350628"/>
            <a:ext cx="7214532" cy="5029200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465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F10B5-0282-4AED-A572-B03DA491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12" y="864066"/>
            <a:ext cx="9963765" cy="4957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D924E-8FBE-49EA-8F85-27A84A0F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95" y="176430"/>
            <a:ext cx="488941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28F8C-01A5-4005-AE91-93CE2C2B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72" y="1432738"/>
            <a:ext cx="5134692" cy="4210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36615-0BA6-4D93-A692-52B251790C59}"/>
              </a:ext>
            </a:extLst>
          </p:cNvPr>
          <p:cNvSpPr txBox="1"/>
          <p:nvPr/>
        </p:nvSpPr>
        <p:spPr>
          <a:xfrm>
            <a:off x="335560" y="184558"/>
            <a:ext cx="526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Projektai: transporto sektorius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EB189-BA40-4712-ABF8-092A0814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614" y="1778225"/>
            <a:ext cx="5773714" cy="3381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2C1D60-5D2A-4C35-8176-8766067807C5}"/>
              </a:ext>
            </a:extLst>
          </p:cNvPr>
          <p:cNvSpPr txBox="1"/>
          <p:nvPr/>
        </p:nvSpPr>
        <p:spPr>
          <a:xfrm>
            <a:off x="3372375" y="6044145"/>
            <a:ext cx="7877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>
                <a:hlinkClick r:id="rId4"/>
              </a:rPr>
              <a:t>https://www.fch.europa.eu/sites/default/files/FCH-20-001-Annual%20report%202020%20%28ID%2011531857%29.pdf.pdf</a:t>
            </a:r>
            <a:r>
              <a:rPr lang="en-US" sz="1200" dirty="0"/>
              <a:t> 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190973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F1416-8883-486A-8C63-4BBC45A3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1" y="1301994"/>
            <a:ext cx="5601482" cy="4184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2BEF18-0346-4459-8B3B-81023B72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81"/>
            <a:ext cx="548687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BA9FA-CD6D-4363-9E5B-C5451BF4D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291" y="1654332"/>
            <a:ext cx="5601482" cy="37146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B834A3-5259-4C1F-9D85-85E5E31E9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387" y="6161644"/>
            <a:ext cx="787671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C32B9-4D7E-4E1D-9CF3-8B6953A2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47" y="931178"/>
            <a:ext cx="7138862" cy="5570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C1A7D-9381-4F8D-9AD8-5433157D8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" y="138548"/>
            <a:ext cx="5486876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10CA05-DC1D-400E-B8B8-467AED948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442" y="6339909"/>
            <a:ext cx="787671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CF39593B1231A54BAD5EACC64C984BAA" ma:contentTypeVersion="15" ma:contentTypeDescription="Kurkite naują dokumentą." ma:contentTypeScope="" ma:versionID="4ff56f46896c2dfb6600023fbd22a017">
  <xsd:schema xmlns:xsd="http://www.w3.org/2001/XMLSchema" xmlns:xs="http://www.w3.org/2001/XMLSchema" xmlns:p="http://schemas.microsoft.com/office/2006/metadata/properties" xmlns:ns2="2723e292-63f1-44a0-aa91-5e77371ad662" xmlns:ns3="c10e7b07-6583-4764-a4d4-08c58f97fe7f" targetNamespace="http://schemas.microsoft.com/office/2006/metadata/properties" ma:root="true" ma:fieldsID="35a02b7e1872b5fc88549f4e71ad9592" ns2:_="" ns3:_="">
    <xsd:import namespace="2723e292-63f1-44a0-aa91-5e77371ad662"/>
    <xsd:import namespace="c10e7b07-6583-4764-a4d4-08c58f97fe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e292-63f1-44a0-aa91-5e77371ad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Vaizdų žymės" ma:readOnly="false" ma:fieldId="{5cf76f15-5ced-4ddc-b409-7134ff3c332f}" ma:taxonomyMulti="true" ma:sspId="08049582-af26-4f7a-a98f-3d23221832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e7b07-6583-4764-a4d4-08c58f97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9f966dd-86af-4243-92de-53fb831f7cf3}" ma:internalName="TaxCatchAll" ma:showField="CatchAllData" ma:web="c10e7b07-6583-4764-a4d4-08c58f97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0e7b07-6583-4764-a4d4-08c58f97fe7f" xsi:nil="true"/>
    <lcf76f155ced4ddcb4097134ff3c332f xmlns="2723e292-63f1-44a0-aa91-5e77371ad6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FB9B3C-5BFE-42FE-8CB8-1A2AB0436748}"/>
</file>

<file path=customXml/itemProps2.xml><?xml version="1.0" encoding="utf-8"?>
<ds:datastoreItem xmlns:ds="http://schemas.openxmlformats.org/officeDocument/2006/customXml" ds:itemID="{F40B5E05-7ED1-4339-AAE6-B67DCC05A021}"/>
</file>

<file path=customXml/itemProps3.xml><?xml version="1.0" encoding="utf-8"?>
<ds:datastoreItem xmlns:ds="http://schemas.openxmlformats.org/officeDocument/2006/customXml" ds:itemID="{2F5DF455-DFA6-4139-8FE1-DB68401AD7C0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153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Oswald</vt:lpstr>
      <vt:lpstr>Office Theme</vt:lpstr>
      <vt:lpstr>Fuel Cells and Hydrogen Undertaking (H2020)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Milcius</dc:creator>
  <cp:lastModifiedBy>Darius Milcius</cp:lastModifiedBy>
  <cp:revision>11</cp:revision>
  <cp:lastPrinted>2021-06-30T20:40:43Z</cp:lastPrinted>
  <dcterms:created xsi:type="dcterms:W3CDTF">2021-06-29T13:06:44Z</dcterms:created>
  <dcterms:modified xsi:type="dcterms:W3CDTF">2022-02-11T12:27:30Z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0x010100CF39593B1231A54BAD5EACC64C984BAA</vt:lpwstr>
  </property>
</Properties>
</file>