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5"/>
  </p:notesMasterIdLst>
  <p:handoutMasterIdLst>
    <p:handoutMasterId r:id="rId6"/>
  </p:handoutMasterIdLst>
  <p:sldIdLst>
    <p:sldId id="596" r:id="rId2"/>
    <p:sldId id="578" r:id="rId3"/>
    <p:sldId id="592" r:id="rId4"/>
  </p:sldIdLst>
  <p:sldSz cx="9144000" cy="5143500" type="screen16x9"/>
  <p:notesSz cx="6797675" cy="9926638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as Lukosevicius" initials="TL" lastIdx="11" clrIdx="0">
    <p:extLst>
      <p:ext uri="{19B8F6BF-5375-455C-9EA6-DF929625EA0E}">
        <p15:presenceInfo xmlns:p15="http://schemas.microsoft.com/office/powerpoint/2012/main" userId="S-1-5-21-1639343680-2082710128-3070128069-11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31"/>
    <a:srgbClr val="42BDA4"/>
    <a:srgbClr val="F36B21"/>
    <a:srgbClr val="633F17"/>
    <a:srgbClr val="D1BA93"/>
    <a:srgbClr val="08B297"/>
    <a:srgbClr val="777777"/>
    <a:srgbClr val="333333"/>
    <a:srgbClr val="C0C0C0"/>
    <a:srgbClr val="FFF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85093" autoAdjust="0"/>
  </p:normalViewPr>
  <p:slideViewPr>
    <p:cSldViewPr snapToGrid="0">
      <p:cViewPr varScale="1">
        <p:scale>
          <a:sx n="113" d="100"/>
          <a:sy n="113" d="100"/>
        </p:scale>
        <p:origin x="283" y="91"/>
      </p:cViewPr>
      <p:guideLst>
        <p:guide orient="horz" pos="27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-87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97C8C-C60D-480E-B939-06A82F5F2DFB}" type="datetimeFigureOut">
              <a:rPr lang="lt-LT" smtClean="0"/>
              <a:t>2021-02-22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0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1CD87-4A45-4157-8ADA-8C7C0E3B56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4513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1E74-4261-4AFD-BCE3-C5659583ED6D}" type="datetimeFigureOut">
              <a:rPr lang="lt-LT" smtClean="0"/>
              <a:t>2021-02-22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3CDF6-717D-44DF-89E3-86F4F60C370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082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4038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7019567" y="-1"/>
            <a:ext cx="1400074" cy="3940163"/>
          </a:xfrm>
          <a:prstGeom prst="round1Rect">
            <a:avLst>
              <a:gd name="adj" fmla="val 5000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5442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5865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94755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0467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 userDrawn="1"/>
        </p:nvSpPr>
        <p:spPr>
          <a:xfrm flipV="1">
            <a:off x="0" y="-1"/>
            <a:ext cx="8419641" cy="3940163"/>
          </a:xfrm>
          <a:prstGeom prst="round1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und Single Corner Rectangle 9"/>
          <p:cNvSpPr/>
          <p:nvPr userDrawn="1"/>
        </p:nvSpPr>
        <p:spPr>
          <a:xfrm flipV="1">
            <a:off x="0" y="-4"/>
            <a:ext cx="8419641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12742" y="1970056"/>
            <a:ext cx="3124489" cy="899527"/>
          </a:xfrm>
        </p:spPr>
        <p:txBody>
          <a:bodyPr anchor="b"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2742" y="3010570"/>
            <a:ext cx="3124489" cy="929594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08B297"/>
                </a:solidFill>
                <a:latin typeface="Foco" panose="020B0504050202020203" pitchFamily="34" charset="-7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263010" y="3461779"/>
            <a:ext cx="526597" cy="20597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sz="1050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4612742" y="4628709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CD631"/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9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ingle Corner Rectangle 1"/>
          <p:cNvSpPr/>
          <p:nvPr userDrawn="1"/>
        </p:nvSpPr>
        <p:spPr>
          <a:xfrm rot="10800000">
            <a:off x="336062" y="-5"/>
            <a:ext cx="8807938" cy="814465"/>
          </a:xfrm>
          <a:prstGeom prst="round1Rect">
            <a:avLst>
              <a:gd name="adj" fmla="val 4593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endParaRPr lang="en-US" sz="1400" dirty="0">
              <a:solidFill>
                <a:schemeClr val="tx2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48000" y="970670"/>
            <a:ext cx="2860986" cy="3077661"/>
          </a:xfrm>
        </p:spPr>
        <p:txBody>
          <a:bodyPr anchor="ctr">
            <a:noAutofit/>
          </a:bodyPr>
          <a:lstStyle>
            <a:lvl2pPr>
              <a:buClr>
                <a:srgbClr val="BCD631"/>
              </a:buClr>
              <a:defRPr sz="1800" b="1">
                <a:solidFill>
                  <a:srgbClr val="BCD631"/>
                </a:solidFill>
                <a:latin typeface="Foco" panose="020B0504050202020203" pitchFamily="34" charset="-70"/>
              </a:defRPr>
            </a:lvl2pPr>
            <a:lvl3pPr>
              <a:buClr>
                <a:srgbClr val="BCD631"/>
              </a:buClr>
              <a:defRPr>
                <a:latin typeface="Foco Light" panose="020B0304050202020203" pitchFamily="34" charset="-70"/>
              </a:defRPr>
            </a:lvl3pPr>
            <a:lvl4pPr>
              <a:buClr>
                <a:srgbClr val="BCD631"/>
              </a:buClr>
              <a:defRPr>
                <a:latin typeface="Foco Light" panose="020B0304050202020203" pitchFamily="34" charset="-70"/>
              </a:defRPr>
            </a:lvl4pPr>
            <a:lvl5pPr>
              <a:buClr>
                <a:srgbClr val="BCD631"/>
              </a:buClr>
              <a:defRPr>
                <a:latin typeface="Foco Light" panose="020B0304050202020203" pitchFamily="34" charset="-7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51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 userDrawn="1"/>
        </p:nvSpPr>
        <p:spPr>
          <a:xfrm rot="10800000">
            <a:off x="1008000" y="0"/>
            <a:ext cx="3972738" cy="2241873"/>
          </a:xfrm>
          <a:prstGeom prst="round2SameRect">
            <a:avLst/>
          </a:prstGeom>
          <a:solidFill>
            <a:srgbClr val="D1B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24276" y="0"/>
            <a:ext cx="3399472" cy="2159794"/>
          </a:xfrm>
        </p:spPr>
        <p:txBody>
          <a:bodyPr anchor="b">
            <a:normAutofit/>
          </a:bodyPr>
          <a:lstStyle>
            <a:lvl1pPr>
              <a:defRPr sz="2000" b="1">
                <a:solidFill>
                  <a:schemeClr val="tx2"/>
                </a:solidFill>
                <a:latin typeface="Foco" panose="020B0504050202020203" pitchFamily="34" charset="-7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4276" y="2457361"/>
            <a:ext cx="4345004" cy="736005"/>
          </a:xfrm>
        </p:spPr>
        <p:txBody>
          <a:bodyPr/>
          <a:lstStyle>
            <a:lvl1pPr marL="0" indent="0">
              <a:buNone/>
              <a:defRPr sz="1800">
                <a:solidFill>
                  <a:srgbClr val="08B297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342900" rtl="0" eaLnBrk="1" latinLnBrk="0" hangingPunct="1">
              <a:defRPr sz="1400" kern="1200">
                <a:solidFill>
                  <a:srgbClr val="08B297"/>
                </a:solidFill>
                <a:latin typeface="Foco" panose="020B0504050202020203" pitchFamily="34" charset="-70"/>
                <a:ea typeface="+mn-ea"/>
                <a:cs typeface="+mn-cs"/>
              </a:defRPr>
            </a:lvl1pPr>
            <a:lvl2pPr marL="3429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3429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B303639-94B4-4FD1-BE97-274C781AB08B}" type="slidenum">
              <a:rPr lang="lt-LT" smtClean="0">
                <a:solidFill>
                  <a:srgbClr val="C0C0C0"/>
                </a:solidFill>
              </a:rPr>
              <a:pPr/>
              <a:t>‹#›</a:t>
            </a:fld>
            <a:endParaRPr lang="lt-LT" dirty="0">
              <a:solidFill>
                <a:srgbClr val="C0C0C0"/>
              </a:solidFill>
            </a:endParaRPr>
          </a:p>
        </p:txBody>
      </p:sp>
      <p:sp>
        <p:nvSpPr>
          <p:cNvPr id="6" name="Round Single Corner Rectangle 5"/>
          <p:cNvSpPr/>
          <p:nvPr userDrawn="1"/>
        </p:nvSpPr>
        <p:spPr>
          <a:xfrm flipV="1">
            <a:off x="1007999" y="-4"/>
            <a:ext cx="3972739" cy="814464"/>
          </a:xfrm>
          <a:prstGeom prst="round1Rect">
            <a:avLst>
              <a:gd name="adj" fmla="val 0"/>
            </a:avLst>
          </a:prstGeom>
          <a:solidFill>
            <a:srgbClr val="BCD6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212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1pPr>
            <a:lvl2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2pPr>
            <a:lvl3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3pPr>
            <a:lvl4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4pPr>
            <a:lvl5pPr>
              <a:defRPr>
                <a:solidFill>
                  <a:schemeClr val="tx1"/>
                </a:solidFill>
                <a:latin typeface="Foco Light" panose="020B0304050202020203" pitchFamily="34" charset="-7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5993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6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803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0605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8B297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943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ounded Rectangle 8"/>
          <p:cNvSpPr/>
          <p:nvPr userDrawn="1"/>
        </p:nvSpPr>
        <p:spPr>
          <a:xfrm>
            <a:off x="8567823" y="4611916"/>
            <a:ext cx="267843" cy="282216"/>
          </a:xfrm>
          <a:prstGeom prst="roundRect">
            <a:avLst>
              <a:gd name="adj" fmla="val 16666"/>
            </a:avLst>
          </a:prstGeom>
          <a:noFill/>
          <a:ln w="6350">
            <a:solidFill>
              <a:srgbClr val="C0C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lt-LT" sz="1200" dirty="0">
              <a:solidFill>
                <a:schemeClr val="bg2"/>
              </a:solidFill>
              <a:latin typeface="Foco Light" panose="020B0304050202020203" pitchFamily="34" charset="-7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0679" y="4615705"/>
            <a:ext cx="702129" cy="274637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C0C0C0"/>
                </a:solidFill>
                <a:latin typeface="Foco" panose="020B0504050202020203" pitchFamily="34" charset="-70"/>
              </a:defRPr>
            </a:lvl1pPr>
          </a:lstStyle>
          <a:p>
            <a:fld id="{9B303639-94B4-4FD1-BE97-274C781AB08B}" type="slidenum">
              <a:rPr lang="lt-LT" smtClean="0"/>
              <a:pPr/>
              <a:t>‹#›</a:t>
            </a:fld>
            <a:endParaRPr lang="lt-L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592035"/>
            <a:ext cx="2640199" cy="1"/>
          </a:xfrm>
          <a:prstGeom prst="line">
            <a:avLst/>
          </a:prstGeom>
          <a:ln w="12700" cap="rnd">
            <a:solidFill>
              <a:srgbClr val="777777"/>
            </a:solidFill>
            <a:prstDash val="solid"/>
            <a:round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8096" y="4723258"/>
            <a:ext cx="1912806" cy="35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0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87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oco" panose="020B0504050202020203" pitchFamily="34" charset="-7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+mj-lt"/>
        <a:buNone/>
        <a:defRPr sz="1600" kern="1200">
          <a:solidFill>
            <a:srgbClr val="633F17"/>
          </a:solidFill>
          <a:latin typeface="Foco" panose="020B0504050202020203" pitchFamily="34" charset="-70"/>
          <a:ea typeface="+mn-ea"/>
          <a:cs typeface="+mn-cs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4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50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+mj-lt"/>
        <a:buNone/>
        <a:defRPr sz="1350" kern="1200">
          <a:solidFill>
            <a:schemeClr val="tx1"/>
          </a:solidFill>
          <a:latin typeface="Foco" panose="020B0504050202020203" pitchFamily="34" charset="-7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image" Target="../media/image14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3.emf"/><Relationship Id="rId16" Type="http://schemas.openxmlformats.org/officeDocument/2006/relationships/image" Target="../media/image17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5" Type="http://schemas.openxmlformats.org/officeDocument/2006/relationships/image" Target="../media/image1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Relationship Id="rId1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63042"/>
            <a:ext cx="9144000" cy="71958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Lietuvos vandenilio platformos antrasis narių susitikimas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2021 m. vasario 24 d. 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890588" y="3178175"/>
            <a:ext cx="0" cy="0"/>
          </a:xfrm>
          <a:prstGeom prst="line">
            <a:avLst/>
          </a:prstGeom>
          <a:noFill/>
          <a:ln w="11113" cap="flat">
            <a:solidFill>
              <a:srgbClr val="42BDA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grpSp>
        <p:nvGrpSpPr>
          <p:cNvPr id="26" name="Group 25"/>
          <p:cNvGrpSpPr/>
          <p:nvPr/>
        </p:nvGrpSpPr>
        <p:grpSpPr>
          <a:xfrm>
            <a:off x="1452558" y="2743200"/>
            <a:ext cx="649291" cy="1196975"/>
            <a:chOff x="1270000" y="2406650"/>
            <a:chExt cx="831850" cy="1533525"/>
          </a:xfrm>
        </p:grpSpPr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1270000" y="2406650"/>
              <a:ext cx="831850" cy="1533525"/>
            </a:xfrm>
            <a:custGeom>
              <a:avLst/>
              <a:gdLst>
                <a:gd name="T0" fmla="*/ 331 w 337"/>
                <a:gd name="T1" fmla="*/ 316 h 624"/>
                <a:gd name="T2" fmla="*/ 323 w 337"/>
                <a:gd name="T3" fmla="*/ 316 h 624"/>
                <a:gd name="T4" fmla="*/ 305 w 337"/>
                <a:gd name="T5" fmla="*/ 311 h 624"/>
                <a:gd name="T6" fmla="*/ 287 w 337"/>
                <a:gd name="T7" fmla="*/ 316 h 624"/>
                <a:gd name="T8" fmla="*/ 205 w 337"/>
                <a:gd name="T9" fmla="*/ 316 h 624"/>
                <a:gd name="T10" fmla="*/ 198 w 337"/>
                <a:gd name="T11" fmla="*/ 245 h 624"/>
                <a:gd name="T12" fmla="*/ 331 w 337"/>
                <a:gd name="T13" fmla="*/ 245 h 624"/>
                <a:gd name="T14" fmla="*/ 337 w 337"/>
                <a:gd name="T15" fmla="*/ 239 h 624"/>
                <a:gd name="T16" fmla="*/ 331 w 337"/>
                <a:gd name="T17" fmla="*/ 233 h 624"/>
                <a:gd name="T18" fmla="*/ 323 w 337"/>
                <a:gd name="T19" fmla="*/ 233 h 624"/>
                <a:gd name="T20" fmla="*/ 305 w 337"/>
                <a:gd name="T21" fmla="*/ 228 h 624"/>
                <a:gd name="T22" fmla="*/ 287 w 337"/>
                <a:gd name="T23" fmla="*/ 233 h 624"/>
                <a:gd name="T24" fmla="*/ 197 w 337"/>
                <a:gd name="T25" fmla="*/ 233 h 624"/>
                <a:gd name="T26" fmla="*/ 174 w 337"/>
                <a:gd name="T27" fmla="*/ 5 h 624"/>
                <a:gd name="T28" fmla="*/ 168 w 337"/>
                <a:gd name="T29" fmla="*/ 0 h 624"/>
                <a:gd name="T30" fmla="*/ 162 w 337"/>
                <a:gd name="T31" fmla="*/ 5 h 624"/>
                <a:gd name="T32" fmla="*/ 140 w 337"/>
                <a:gd name="T33" fmla="*/ 233 h 624"/>
                <a:gd name="T34" fmla="*/ 40 w 337"/>
                <a:gd name="T35" fmla="*/ 233 h 624"/>
                <a:gd name="T36" fmla="*/ 22 w 337"/>
                <a:gd name="T37" fmla="*/ 228 h 624"/>
                <a:gd name="T38" fmla="*/ 4 w 337"/>
                <a:gd name="T39" fmla="*/ 233 h 624"/>
                <a:gd name="T40" fmla="*/ 0 w 337"/>
                <a:gd name="T41" fmla="*/ 239 h 624"/>
                <a:gd name="T42" fmla="*/ 6 w 337"/>
                <a:gd name="T43" fmla="*/ 245 h 624"/>
                <a:gd name="T44" fmla="*/ 139 w 337"/>
                <a:gd name="T45" fmla="*/ 245 h 624"/>
                <a:gd name="T46" fmla="*/ 131 w 337"/>
                <a:gd name="T47" fmla="*/ 316 h 624"/>
                <a:gd name="T48" fmla="*/ 40 w 337"/>
                <a:gd name="T49" fmla="*/ 316 h 624"/>
                <a:gd name="T50" fmla="*/ 22 w 337"/>
                <a:gd name="T51" fmla="*/ 311 h 624"/>
                <a:gd name="T52" fmla="*/ 4 w 337"/>
                <a:gd name="T53" fmla="*/ 316 h 624"/>
                <a:gd name="T54" fmla="*/ 0 w 337"/>
                <a:gd name="T55" fmla="*/ 322 h 624"/>
                <a:gd name="T56" fmla="*/ 6 w 337"/>
                <a:gd name="T57" fmla="*/ 328 h 624"/>
                <a:gd name="T58" fmla="*/ 130 w 337"/>
                <a:gd name="T59" fmla="*/ 328 h 624"/>
                <a:gd name="T60" fmla="*/ 102 w 337"/>
                <a:gd name="T61" fmla="*/ 618 h 624"/>
                <a:gd name="T62" fmla="*/ 106 w 337"/>
                <a:gd name="T63" fmla="*/ 624 h 624"/>
                <a:gd name="T64" fmla="*/ 108 w 337"/>
                <a:gd name="T65" fmla="*/ 624 h 624"/>
                <a:gd name="T66" fmla="*/ 113 w 337"/>
                <a:gd name="T67" fmla="*/ 620 h 624"/>
                <a:gd name="T68" fmla="*/ 168 w 337"/>
                <a:gd name="T69" fmla="*/ 453 h 624"/>
                <a:gd name="T70" fmla="*/ 223 w 337"/>
                <a:gd name="T71" fmla="*/ 620 h 624"/>
                <a:gd name="T72" fmla="*/ 229 w 337"/>
                <a:gd name="T73" fmla="*/ 624 h 624"/>
                <a:gd name="T74" fmla="*/ 235 w 337"/>
                <a:gd name="T75" fmla="*/ 618 h 624"/>
                <a:gd name="T76" fmla="*/ 234 w 337"/>
                <a:gd name="T77" fmla="*/ 617 h 624"/>
                <a:gd name="T78" fmla="*/ 206 w 337"/>
                <a:gd name="T79" fmla="*/ 328 h 624"/>
                <a:gd name="T80" fmla="*/ 331 w 337"/>
                <a:gd name="T81" fmla="*/ 328 h 624"/>
                <a:gd name="T82" fmla="*/ 337 w 337"/>
                <a:gd name="T83" fmla="*/ 322 h 624"/>
                <a:gd name="T84" fmla="*/ 331 w 337"/>
                <a:gd name="T85" fmla="*/ 316 h 624"/>
                <a:gd name="T86" fmla="*/ 168 w 337"/>
                <a:gd name="T87" fmla="*/ 67 h 624"/>
                <a:gd name="T88" fmla="*/ 184 w 337"/>
                <a:gd name="T89" fmla="*/ 233 h 624"/>
                <a:gd name="T90" fmla="*/ 152 w 337"/>
                <a:gd name="T91" fmla="*/ 233 h 624"/>
                <a:gd name="T92" fmla="*/ 168 w 337"/>
                <a:gd name="T93" fmla="*/ 67 h 624"/>
                <a:gd name="T94" fmla="*/ 151 w 337"/>
                <a:gd name="T95" fmla="*/ 245 h 624"/>
                <a:gd name="T96" fmla="*/ 186 w 337"/>
                <a:gd name="T97" fmla="*/ 245 h 624"/>
                <a:gd name="T98" fmla="*/ 193 w 337"/>
                <a:gd name="T99" fmla="*/ 316 h 624"/>
                <a:gd name="T100" fmla="*/ 144 w 337"/>
                <a:gd name="T101" fmla="*/ 316 h 624"/>
                <a:gd name="T102" fmla="*/ 151 w 337"/>
                <a:gd name="T103" fmla="*/ 245 h 624"/>
                <a:gd name="T104" fmla="*/ 217 w 337"/>
                <a:gd name="T105" fmla="*/ 564 h 624"/>
                <a:gd name="T106" fmla="*/ 174 w 337"/>
                <a:gd name="T107" fmla="*/ 432 h 624"/>
                <a:gd name="T108" fmla="*/ 168 w 337"/>
                <a:gd name="T109" fmla="*/ 428 h 624"/>
                <a:gd name="T110" fmla="*/ 162 w 337"/>
                <a:gd name="T111" fmla="*/ 432 h 624"/>
                <a:gd name="T112" fmla="*/ 119 w 337"/>
                <a:gd name="T113" fmla="*/ 564 h 624"/>
                <a:gd name="T114" fmla="*/ 142 w 337"/>
                <a:gd name="T115" fmla="*/ 328 h 624"/>
                <a:gd name="T116" fmla="*/ 194 w 337"/>
                <a:gd name="T117" fmla="*/ 328 h 624"/>
                <a:gd name="T118" fmla="*/ 217 w 337"/>
                <a:gd name="T119" fmla="*/ 56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7" h="624">
                  <a:moveTo>
                    <a:pt x="331" y="316"/>
                  </a:moveTo>
                  <a:cubicBezTo>
                    <a:pt x="323" y="316"/>
                    <a:pt x="323" y="316"/>
                    <a:pt x="323" y="316"/>
                  </a:cubicBezTo>
                  <a:cubicBezTo>
                    <a:pt x="322" y="313"/>
                    <a:pt x="315" y="311"/>
                    <a:pt x="305" y="311"/>
                  </a:cubicBezTo>
                  <a:cubicBezTo>
                    <a:pt x="296" y="311"/>
                    <a:pt x="288" y="313"/>
                    <a:pt x="287" y="316"/>
                  </a:cubicBezTo>
                  <a:cubicBezTo>
                    <a:pt x="205" y="316"/>
                    <a:pt x="205" y="316"/>
                    <a:pt x="205" y="316"/>
                  </a:cubicBezTo>
                  <a:cubicBezTo>
                    <a:pt x="198" y="245"/>
                    <a:pt x="198" y="245"/>
                    <a:pt x="198" y="245"/>
                  </a:cubicBezTo>
                  <a:cubicBezTo>
                    <a:pt x="331" y="245"/>
                    <a:pt x="331" y="245"/>
                    <a:pt x="331" y="245"/>
                  </a:cubicBezTo>
                  <a:cubicBezTo>
                    <a:pt x="334" y="245"/>
                    <a:pt x="337" y="242"/>
                    <a:pt x="337" y="239"/>
                  </a:cubicBezTo>
                  <a:cubicBezTo>
                    <a:pt x="337" y="235"/>
                    <a:pt x="334" y="233"/>
                    <a:pt x="331" y="233"/>
                  </a:cubicBezTo>
                  <a:cubicBezTo>
                    <a:pt x="323" y="233"/>
                    <a:pt x="323" y="233"/>
                    <a:pt x="323" y="233"/>
                  </a:cubicBezTo>
                  <a:cubicBezTo>
                    <a:pt x="322" y="230"/>
                    <a:pt x="314" y="228"/>
                    <a:pt x="305" y="228"/>
                  </a:cubicBezTo>
                  <a:cubicBezTo>
                    <a:pt x="296" y="228"/>
                    <a:pt x="289" y="230"/>
                    <a:pt x="287" y="233"/>
                  </a:cubicBezTo>
                  <a:cubicBezTo>
                    <a:pt x="197" y="233"/>
                    <a:pt x="197" y="233"/>
                    <a:pt x="197" y="233"/>
                  </a:cubicBezTo>
                  <a:cubicBezTo>
                    <a:pt x="174" y="5"/>
                    <a:pt x="174" y="5"/>
                    <a:pt x="174" y="5"/>
                  </a:cubicBezTo>
                  <a:cubicBezTo>
                    <a:pt x="174" y="2"/>
                    <a:pt x="171" y="0"/>
                    <a:pt x="168" y="0"/>
                  </a:cubicBezTo>
                  <a:cubicBezTo>
                    <a:pt x="165" y="0"/>
                    <a:pt x="162" y="2"/>
                    <a:pt x="162" y="5"/>
                  </a:cubicBezTo>
                  <a:cubicBezTo>
                    <a:pt x="140" y="233"/>
                    <a:pt x="140" y="233"/>
                    <a:pt x="140" y="233"/>
                  </a:cubicBezTo>
                  <a:cubicBezTo>
                    <a:pt x="40" y="233"/>
                    <a:pt x="40" y="233"/>
                    <a:pt x="40" y="233"/>
                  </a:cubicBezTo>
                  <a:cubicBezTo>
                    <a:pt x="39" y="230"/>
                    <a:pt x="31" y="228"/>
                    <a:pt x="22" y="228"/>
                  </a:cubicBezTo>
                  <a:cubicBezTo>
                    <a:pt x="13" y="228"/>
                    <a:pt x="5" y="230"/>
                    <a:pt x="4" y="233"/>
                  </a:cubicBezTo>
                  <a:cubicBezTo>
                    <a:pt x="2" y="233"/>
                    <a:pt x="0" y="236"/>
                    <a:pt x="0" y="239"/>
                  </a:cubicBezTo>
                  <a:cubicBezTo>
                    <a:pt x="0" y="242"/>
                    <a:pt x="2" y="245"/>
                    <a:pt x="6" y="245"/>
                  </a:cubicBezTo>
                  <a:cubicBezTo>
                    <a:pt x="139" y="245"/>
                    <a:pt x="139" y="245"/>
                    <a:pt x="139" y="245"/>
                  </a:cubicBezTo>
                  <a:cubicBezTo>
                    <a:pt x="131" y="316"/>
                    <a:pt x="131" y="316"/>
                    <a:pt x="131" y="316"/>
                  </a:cubicBezTo>
                  <a:cubicBezTo>
                    <a:pt x="40" y="316"/>
                    <a:pt x="40" y="316"/>
                    <a:pt x="40" y="316"/>
                  </a:cubicBezTo>
                  <a:cubicBezTo>
                    <a:pt x="39" y="313"/>
                    <a:pt x="32" y="311"/>
                    <a:pt x="22" y="311"/>
                  </a:cubicBezTo>
                  <a:cubicBezTo>
                    <a:pt x="13" y="311"/>
                    <a:pt x="5" y="313"/>
                    <a:pt x="4" y="316"/>
                  </a:cubicBezTo>
                  <a:cubicBezTo>
                    <a:pt x="2" y="317"/>
                    <a:pt x="0" y="319"/>
                    <a:pt x="0" y="322"/>
                  </a:cubicBezTo>
                  <a:cubicBezTo>
                    <a:pt x="0" y="325"/>
                    <a:pt x="2" y="328"/>
                    <a:pt x="6" y="328"/>
                  </a:cubicBezTo>
                  <a:cubicBezTo>
                    <a:pt x="130" y="328"/>
                    <a:pt x="130" y="328"/>
                    <a:pt x="130" y="328"/>
                  </a:cubicBezTo>
                  <a:cubicBezTo>
                    <a:pt x="102" y="618"/>
                    <a:pt x="102" y="618"/>
                    <a:pt x="102" y="618"/>
                  </a:cubicBezTo>
                  <a:cubicBezTo>
                    <a:pt x="101" y="621"/>
                    <a:pt x="103" y="624"/>
                    <a:pt x="106" y="624"/>
                  </a:cubicBezTo>
                  <a:cubicBezTo>
                    <a:pt x="107" y="624"/>
                    <a:pt x="107" y="624"/>
                    <a:pt x="108" y="624"/>
                  </a:cubicBezTo>
                  <a:cubicBezTo>
                    <a:pt x="110" y="624"/>
                    <a:pt x="113" y="623"/>
                    <a:pt x="113" y="620"/>
                  </a:cubicBezTo>
                  <a:cubicBezTo>
                    <a:pt x="168" y="453"/>
                    <a:pt x="168" y="453"/>
                    <a:pt x="168" y="453"/>
                  </a:cubicBezTo>
                  <a:cubicBezTo>
                    <a:pt x="223" y="620"/>
                    <a:pt x="223" y="620"/>
                    <a:pt x="223" y="620"/>
                  </a:cubicBezTo>
                  <a:cubicBezTo>
                    <a:pt x="224" y="623"/>
                    <a:pt x="226" y="624"/>
                    <a:pt x="229" y="624"/>
                  </a:cubicBezTo>
                  <a:cubicBezTo>
                    <a:pt x="232" y="624"/>
                    <a:pt x="235" y="622"/>
                    <a:pt x="235" y="618"/>
                  </a:cubicBezTo>
                  <a:cubicBezTo>
                    <a:pt x="235" y="618"/>
                    <a:pt x="235" y="617"/>
                    <a:pt x="234" y="617"/>
                  </a:cubicBezTo>
                  <a:cubicBezTo>
                    <a:pt x="206" y="328"/>
                    <a:pt x="206" y="328"/>
                    <a:pt x="206" y="328"/>
                  </a:cubicBezTo>
                  <a:cubicBezTo>
                    <a:pt x="331" y="328"/>
                    <a:pt x="331" y="328"/>
                    <a:pt x="331" y="328"/>
                  </a:cubicBezTo>
                  <a:cubicBezTo>
                    <a:pt x="334" y="328"/>
                    <a:pt x="337" y="325"/>
                    <a:pt x="337" y="322"/>
                  </a:cubicBezTo>
                  <a:cubicBezTo>
                    <a:pt x="337" y="319"/>
                    <a:pt x="334" y="316"/>
                    <a:pt x="331" y="316"/>
                  </a:cubicBezTo>
                  <a:close/>
                  <a:moveTo>
                    <a:pt x="168" y="67"/>
                  </a:moveTo>
                  <a:cubicBezTo>
                    <a:pt x="184" y="233"/>
                    <a:pt x="184" y="233"/>
                    <a:pt x="184" y="233"/>
                  </a:cubicBezTo>
                  <a:cubicBezTo>
                    <a:pt x="152" y="233"/>
                    <a:pt x="152" y="233"/>
                    <a:pt x="152" y="233"/>
                  </a:cubicBezTo>
                  <a:lnTo>
                    <a:pt x="168" y="67"/>
                  </a:lnTo>
                  <a:close/>
                  <a:moveTo>
                    <a:pt x="151" y="245"/>
                  </a:moveTo>
                  <a:cubicBezTo>
                    <a:pt x="186" y="245"/>
                    <a:pt x="186" y="245"/>
                    <a:pt x="186" y="245"/>
                  </a:cubicBezTo>
                  <a:cubicBezTo>
                    <a:pt x="193" y="316"/>
                    <a:pt x="193" y="316"/>
                    <a:pt x="193" y="316"/>
                  </a:cubicBezTo>
                  <a:cubicBezTo>
                    <a:pt x="144" y="316"/>
                    <a:pt x="144" y="316"/>
                    <a:pt x="144" y="316"/>
                  </a:cubicBezTo>
                  <a:lnTo>
                    <a:pt x="151" y="245"/>
                  </a:lnTo>
                  <a:close/>
                  <a:moveTo>
                    <a:pt x="217" y="564"/>
                  </a:moveTo>
                  <a:cubicBezTo>
                    <a:pt x="174" y="432"/>
                    <a:pt x="174" y="432"/>
                    <a:pt x="174" y="432"/>
                  </a:cubicBezTo>
                  <a:cubicBezTo>
                    <a:pt x="173" y="429"/>
                    <a:pt x="171" y="428"/>
                    <a:pt x="168" y="428"/>
                  </a:cubicBezTo>
                  <a:cubicBezTo>
                    <a:pt x="166" y="428"/>
                    <a:pt x="163" y="429"/>
                    <a:pt x="162" y="432"/>
                  </a:cubicBezTo>
                  <a:cubicBezTo>
                    <a:pt x="119" y="564"/>
                    <a:pt x="119" y="564"/>
                    <a:pt x="119" y="564"/>
                  </a:cubicBezTo>
                  <a:cubicBezTo>
                    <a:pt x="142" y="328"/>
                    <a:pt x="142" y="328"/>
                    <a:pt x="142" y="328"/>
                  </a:cubicBezTo>
                  <a:cubicBezTo>
                    <a:pt x="194" y="328"/>
                    <a:pt x="194" y="328"/>
                    <a:pt x="194" y="328"/>
                  </a:cubicBezTo>
                  <a:lnTo>
                    <a:pt x="217" y="564"/>
                  </a:lnTo>
                  <a:close/>
                </a:path>
              </a:pathLst>
            </a:custGeom>
            <a:solidFill>
              <a:srgbClr val="08B2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1279525" y="2865438"/>
              <a:ext cx="787400" cy="304800"/>
              <a:chOff x="1279525" y="2865438"/>
              <a:chExt cx="787400" cy="304800"/>
            </a:xfrm>
          </p:grpSpPr>
          <p:sp>
            <p:nvSpPr>
              <p:cNvPr id="29" name="Oval 6"/>
              <p:cNvSpPr>
                <a:spLocks noChangeArrowheads="1"/>
              </p:cNvSpPr>
              <p:nvPr/>
            </p:nvSpPr>
            <p:spPr bwMode="auto">
              <a:xfrm>
                <a:off x="1279525" y="30940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0" name="Oval 7"/>
              <p:cNvSpPr>
                <a:spLocks noChangeArrowheads="1"/>
              </p:cNvSpPr>
              <p:nvPr/>
            </p:nvSpPr>
            <p:spPr bwMode="auto">
              <a:xfrm>
                <a:off x="1279525" y="30702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279525" y="3121025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2" name="Oval 9"/>
              <p:cNvSpPr>
                <a:spLocks noChangeArrowheads="1"/>
              </p:cNvSpPr>
              <p:nvPr/>
            </p:nvSpPr>
            <p:spPr bwMode="auto">
              <a:xfrm>
                <a:off x="1279525" y="31464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3" name="Oval 10"/>
              <p:cNvSpPr>
                <a:spLocks noChangeArrowheads="1"/>
              </p:cNvSpPr>
              <p:nvPr/>
            </p:nvSpPr>
            <p:spPr bwMode="auto">
              <a:xfrm>
                <a:off x="1978025" y="30702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4" name="Oval 11"/>
              <p:cNvSpPr>
                <a:spLocks noChangeArrowheads="1"/>
              </p:cNvSpPr>
              <p:nvPr/>
            </p:nvSpPr>
            <p:spPr bwMode="auto">
              <a:xfrm>
                <a:off x="1978025" y="3121025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5" name="Oval 12"/>
              <p:cNvSpPr>
                <a:spLocks noChangeArrowheads="1"/>
              </p:cNvSpPr>
              <p:nvPr/>
            </p:nvSpPr>
            <p:spPr bwMode="auto">
              <a:xfrm>
                <a:off x="1978025" y="31464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6" name="Oval 13"/>
              <p:cNvSpPr>
                <a:spLocks noChangeArrowheads="1"/>
              </p:cNvSpPr>
              <p:nvPr/>
            </p:nvSpPr>
            <p:spPr bwMode="auto">
              <a:xfrm>
                <a:off x="1978025" y="30940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7" name="Oval 14"/>
              <p:cNvSpPr>
                <a:spLocks noChangeArrowheads="1"/>
              </p:cNvSpPr>
              <p:nvPr/>
            </p:nvSpPr>
            <p:spPr bwMode="auto">
              <a:xfrm>
                <a:off x="1279525" y="28654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8" name="Oval 15"/>
              <p:cNvSpPr>
                <a:spLocks noChangeArrowheads="1"/>
              </p:cNvSpPr>
              <p:nvPr/>
            </p:nvSpPr>
            <p:spPr bwMode="auto">
              <a:xfrm>
                <a:off x="1279525" y="28908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39" name="Oval 16"/>
              <p:cNvSpPr>
                <a:spLocks noChangeArrowheads="1"/>
              </p:cNvSpPr>
              <p:nvPr/>
            </p:nvSpPr>
            <p:spPr bwMode="auto">
              <a:xfrm>
                <a:off x="1978025" y="2890838"/>
                <a:ext cx="88900" cy="26988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40" name="Oval 17"/>
              <p:cNvSpPr>
                <a:spLocks noChangeArrowheads="1"/>
              </p:cNvSpPr>
              <p:nvPr/>
            </p:nvSpPr>
            <p:spPr bwMode="auto">
              <a:xfrm>
                <a:off x="1978025" y="29416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41" name="Oval 18"/>
              <p:cNvSpPr>
                <a:spLocks noChangeArrowheads="1"/>
              </p:cNvSpPr>
              <p:nvPr/>
            </p:nvSpPr>
            <p:spPr bwMode="auto">
              <a:xfrm>
                <a:off x="1978025" y="29178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42" name="Oval 19"/>
              <p:cNvSpPr>
                <a:spLocks noChangeArrowheads="1"/>
              </p:cNvSpPr>
              <p:nvPr/>
            </p:nvSpPr>
            <p:spPr bwMode="auto">
              <a:xfrm>
                <a:off x="1279525" y="29416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43" name="Oval 20"/>
              <p:cNvSpPr>
                <a:spLocks noChangeArrowheads="1"/>
              </p:cNvSpPr>
              <p:nvPr/>
            </p:nvSpPr>
            <p:spPr bwMode="auto">
              <a:xfrm>
                <a:off x="1978025" y="2865438"/>
                <a:ext cx="88900" cy="25400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  <p:sp>
            <p:nvSpPr>
              <p:cNvPr id="44" name="Oval 21"/>
              <p:cNvSpPr>
                <a:spLocks noChangeArrowheads="1"/>
              </p:cNvSpPr>
              <p:nvPr/>
            </p:nvSpPr>
            <p:spPr bwMode="auto">
              <a:xfrm>
                <a:off x="1279525" y="2917825"/>
                <a:ext cx="88900" cy="23813"/>
              </a:xfrm>
              <a:prstGeom prst="ellipse">
                <a:avLst/>
              </a:prstGeom>
              <a:solidFill>
                <a:srgbClr val="633F1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lt-LT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745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89514F-E935-487F-AD67-25C3B9432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309159"/>
              </p:ext>
            </p:extLst>
          </p:nvPr>
        </p:nvGraphicFramePr>
        <p:xfrm>
          <a:off x="3157033" y="1153857"/>
          <a:ext cx="5237820" cy="2788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72460">
                  <a:extLst>
                    <a:ext uri="{9D8B030D-6E8A-4147-A177-3AD203B41FA5}">
                      <a16:colId xmlns:a16="http://schemas.microsoft.com/office/drawing/2014/main" val="206338143"/>
                    </a:ext>
                  </a:extLst>
                </a:gridCol>
                <a:gridCol w="1865360">
                  <a:extLst>
                    <a:ext uri="{9D8B030D-6E8A-4147-A177-3AD203B41FA5}">
                      <a16:colId xmlns:a16="http://schemas.microsoft.com/office/drawing/2014/main" val="3492799879"/>
                    </a:ext>
                  </a:extLst>
                </a:gridCol>
              </a:tblGrid>
              <a:tr h="1878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chemeClr val="bg1"/>
                          </a:solidFill>
                          <a:latin typeface="Foco" panose="020B0504050202020203" pitchFamily="34" charset="-70"/>
                          <a:cs typeface="Calibri" panose="020F0502020204030204" pitchFamily="34" charset="0"/>
                        </a:rPr>
                        <a:t>Vandenilio technologijų plėtros sritys/ tematinės darbo grupės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B2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t-LT" sz="1200" b="0" dirty="0">
                          <a:solidFill>
                            <a:schemeClr val="bg1"/>
                          </a:solidFill>
                          <a:latin typeface="Foco" panose="020B0504050202020203" pitchFamily="34" charset="-70"/>
                          <a:cs typeface="Calibri" panose="020F0502020204030204" pitchFamily="34" charset="0"/>
                        </a:rPr>
                        <a:t>Norą dalyvauti darbo grupės veikloje pareiškusių narių skaičius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B2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340909"/>
                  </a:ext>
                </a:extLst>
              </a:tr>
              <a:tr h="195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Vandenilio gamyba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477515"/>
                  </a:ext>
                </a:extLst>
              </a:tr>
              <a:tr h="186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>
                          <a:solidFill>
                            <a:srgbClr val="777777"/>
                          </a:solidFill>
                          <a:effectLst/>
                          <a:latin typeface="Foco Light" panose="020B0304050202020203" pitchFamily="34" charset="-70"/>
                          <a:ea typeface="+mn-ea"/>
                          <a:cs typeface="Calibri" panose="020F0502020204030204" pitchFamily="34" charset="0"/>
                        </a:rPr>
                        <a:t>Vandenilio panaudojimas energijos perdavimo ir skirstymo tinkle</a:t>
                      </a:r>
                      <a:endParaRPr lang="lt-LT" sz="1200" b="0" dirty="0">
                        <a:solidFill>
                          <a:srgbClr val="777777"/>
                        </a:solidFill>
                        <a:latin typeface="Foco Light" panose="020B0304050202020203" pitchFamily="34" charset="-7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8961105"/>
                  </a:ext>
                </a:extLst>
              </a:tr>
              <a:tr h="1843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Vandenilio panaudojimas pramonės sektoriuje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558848"/>
                  </a:ext>
                </a:extLst>
              </a:tr>
              <a:tr h="1843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Vandenilio panaudojimas transporto sektoriuje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0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ea typeface="+mn-ea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sv-SE" sz="1200" b="0" kern="120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ea typeface="+mn-ea"/>
                          <a:cs typeface="Calibri" panose="020F0502020204030204" pitchFamily="34" charset="0"/>
                        </a:rPr>
                        <a:t>andenilis elektros sektoriuje (elektrifikacija, elektros energijos kaupimas ir balansavimas</a:t>
                      </a:r>
                      <a:r>
                        <a:rPr lang="lt-LT" sz="1200" b="0" kern="120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1" u="none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5</a:t>
                      </a:r>
                      <a:endParaRPr lang="lt-LT" sz="1200" u="none" dirty="0">
                        <a:solidFill>
                          <a:srgbClr val="777777"/>
                        </a:solidFill>
                        <a:latin typeface="Foco Light" panose="020B0304050202020203" pitchFamily="34" charset="-7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795382"/>
                  </a:ext>
                </a:extLst>
              </a:tr>
              <a:tr h="3060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b="0" kern="1200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ea typeface="+mn-ea"/>
                          <a:cs typeface="Calibri" panose="020F0502020204030204" pitchFamily="34" charset="0"/>
                        </a:rPr>
                        <a:t>Vandenilio panaudojimas namų ūkiuose (centriniame šildyme ir kitose veiklose)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200" u="none" dirty="0">
                          <a:solidFill>
                            <a:srgbClr val="777777"/>
                          </a:solidFill>
                          <a:latin typeface="Foco Light" panose="020B0304050202020203" pitchFamily="34" charset="-7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777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49636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60916" y="1153857"/>
            <a:ext cx="26074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>
                <a:solidFill>
                  <a:srgbClr val="08B297"/>
                </a:solidFill>
              </a:rPr>
              <a:t>Šiuo metu Lietuvos vandenilio </a:t>
            </a:r>
            <a:r>
              <a:rPr lang="lt-LT" sz="1600" b="1">
                <a:solidFill>
                  <a:srgbClr val="08B297"/>
                </a:solidFill>
              </a:rPr>
              <a:t>platforma vienija 28 </a:t>
            </a:r>
            <a:r>
              <a:rPr lang="lt-LT" sz="1600" b="1" dirty="0">
                <a:solidFill>
                  <a:srgbClr val="08B297"/>
                </a:solidFill>
              </a:rPr>
              <a:t>narius</a:t>
            </a:r>
          </a:p>
          <a:p>
            <a:endParaRPr lang="lt-LT" sz="1600" b="1" dirty="0">
              <a:solidFill>
                <a:srgbClr val="08B297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dirty="0"/>
              <a:t>Informaciją dėl dalyvavimo teminėse darbo grupėse pateikė 12 narių;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dirty="0"/>
              <a:t>Nariams aktualiausias vandenilio panaudojimas transporto sektoriuje;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400" dirty="0"/>
              <a:t>2 nariams aktualios visos sritys.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022508" y="4081793"/>
            <a:ext cx="1041712" cy="1061707"/>
            <a:chOff x="1035051" y="885825"/>
            <a:chExt cx="827088" cy="842963"/>
          </a:xfrm>
          <a:solidFill>
            <a:srgbClr val="BCD631"/>
          </a:solidFill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568451" y="1069975"/>
              <a:ext cx="131763" cy="44450"/>
            </a:xfrm>
            <a:custGeom>
              <a:avLst/>
              <a:gdLst>
                <a:gd name="T0" fmla="*/ 43 w 53"/>
                <a:gd name="T1" fmla="*/ 0 h 18"/>
                <a:gd name="T2" fmla="*/ 26 w 53"/>
                <a:gd name="T3" fmla="*/ 0 h 18"/>
                <a:gd name="T4" fmla="*/ 0 w 53"/>
                <a:gd name="T5" fmla="*/ 7 h 18"/>
                <a:gd name="T6" fmla="*/ 0 w 53"/>
                <a:gd name="T7" fmla="*/ 8 h 18"/>
                <a:gd name="T8" fmla="*/ 10 w 53"/>
                <a:gd name="T9" fmla="*/ 18 h 18"/>
                <a:gd name="T10" fmla="*/ 43 w 53"/>
                <a:gd name="T11" fmla="*/ 18 h 18"/>
                <a:gd name="T12" fmla="*/ 53 w 53"/>
                <a:gd name="T13" fmla="*/ 9 h 18"/>
                <a:gd name="T14" fmla="*/ 43 w 53"/>
                <a:gd name="T1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" h="18">
                  <a:moveTo>
                    <a:pt x="43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2" y="0"/>
                    <a:pt x="0" y="3"/>
                    <a:pt x="0" y="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13"/>
                    <a:pt x="5" y="18"/>
                    <a:pt x="10" y="18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48" y="18"/>
                    <a:pt x="52" y="14"/>
                    <a:pt x="53" y="9"/>
                  </a:cubicBezTo>
                  <a:cubicBezTo>
                    <a:pt x="53" y="4"/>
                    <a:pt x="48" y="0"/>
                    <a:pt x="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33538" y="1120775"/>
              <a:ext cx="34925" cy="608013"/>
            </a:xfrm>
            <a:custGeom>
              <a:avLst/>
              <a:gdLst>
                <a:gd name="T0" fmla="*/ 0 w 22"/>
                <a:gd name="T1" fmla="*/ 383 h 383"/>
                <a:gd name="T2" fmla="*/ 22 w 22"/>
                <a:gd name="T3" fmla="*/ 383 h 383"/>
                <a:gd name="T4" fmla="*/ 14 w 22"/>
                <a:gd name="T5" fmla="*/ 0 h 383"/>
                <a:gd name="T6" fmla="*/ 8 w 22"/>
                <a:gd name="T7" fmla="*/ 0 h 383"/>
                <a:gd name="T8" fmla="*/ 0 w 22"/>
                <a:gd name="T9" fmla="*/ 38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383">
                  <a:moveTo>
                    <a:pt x="0" y="383"/>
                  </a:moveTo>
                  <a:lnTo>
                    <a:pt x="22" y="383"/>
                  </a:lnTo>
                  <a:lnTo>
                    <a:pt x="14" y="0"/>
                  </a:lnTo>
                  <a:lnTo>
                    <a:pt x="8" y="0"/>
                  </a:lnTo>
                  <a:lnTo>
                    <a:pt x="0" y="3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1501776" y="885825"/>
              <a:ext cx="360363" cy="312738"/>
            </a:xfrm>
            <a:custGeom>
              <a:avLst/>
              <a:gdLst>
                <a:gd name="T0" fmla="*/ 67 w 145"/>
                <a:gd name="T1" fmla="*/ 65 h 126"/>
                <a:gd name="T2" fmla="*/ 67 w 145"/>
                <a:gd name="T3" fmla="*/ 0 h 126"/>
                <a:gd name="T4" fmla="*/ 70 w 145"/>
                <a:gd name="T5" fmla="*/ 6 h 126"/>
                <a:gd name="T6" fmla="*/ 74 w 145"/>
                <a:gd name="T7" fmla="*/ 72 h 126"/>
                <a:gd name="T8" fmla="*/ 67 w 145"/>
                <a:gd name="T9" fmla="*/ 69 h 126"/>
                <a:gd name="T10" fmla="*/ 67 w 145"/>
                <a:gd name="T11" fmla="*/ 65 h 126"/>
                <a:gd name="T12" fmla="*/ 59 w 145"/>
                <a:gd name="T13" fmla="*/ 92 h 126"/>
                <a:gd name="T14" fmla="*/ 58 w 145"/>
                <a:gd name="T15" fmla="*/ 84 h 126"/>
                <a:gd name="T16" fmla="*/ 3 w 145"/>
                <a:gd name="T17" fmla="*/ 120 h 126"/>
                <a:gd name="T18" fmla="*/ 0 w 145"/>
                <a:gd name="T19" fmla="*/ 126 h 126"/>
                <a:gd name="T20" fmla="*/ 56 w 145"/>
                <a:gd name="T21" fmla="*/ 94 h 126"/>
                <a:gd name="T22" fmla="*/ 59 w 145"/>
                <a:gd name="T23" fmla="*/ 92 h 126"/>
                <a:gd name="T24" fmla="*/ 85 w 145"/>
                <a:gd name="T25" fmla="*/ 86 h 126"/>
                <a:gd name="T26" fmla="*/ 79 w 145"/>
                <a:gd name="T27" fmla="*/ 90 h 126"/>
                <a:gd name="T28" fmla="*/ 138 w 145"/>
                <a:gd name="T29" fmla="*/ 120 h 126"/>
                <a:gd name="T30" fmla="*/ 145 w 145"/>
                <a:gd name="T31" fmla="*/ 120 h 126"/>
                <a:gd name="T32" fmla="*/ 89 w 145"/>
                <a:gd name="T33" fmla="*/ 88 h 126"/>
                <a:gd name="T34" fmla="*/ 85 w 145"/>
                <a:gd name="T35" fmla="*/ 8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126">
                  <a:moveTo>
                    <a:pt x="67" y="65"/>
                  </a:moveTo>
                  <a:cubicBezTo>
                    <a:pt x="67" y="0"/>
                    <a:pt x="67" y="0"/>
                    <a:pt x="67" y="0"/>
                  </a:cubicBezTo>
                  <a:cubicBezTo>
                    <a:pt x="67" y="0"/>
                    <a:pt x="68" y="1"/>
                    <a:pt x="70" y="6"/>
                  </a:cubicBezTo>
                  <a:cubicBezTo>
                    <a:pt x="73" y="11"/>
                    <a:pt x="74" y="72"/>
                    <a:pt x="74" y="72"/>
                  </a:cubicBezTo>
                  <a:cubicBezTo>
                    <a:pt x="74" y="72"/>
                    <a:pt x="67" y="73"/>
                    <a:pt x="67" y="69"/>
                  </a:cubicBezTo>
                  <a:cubicBezTo>
                    <a:pt x="67" y="65"/>
                    <a:pt x="67" y="65"/>
                    <a:pt x="67" y="65"/>
                  </a:cubicBezTo>
                  <a:close/>
                  <a:moveTo>
                    <a:pt x="59" y="92"/>
                  </a:moveTo>
                  <a:cubicBezTo>
                    <a:pt x="63" y="90"/>
                    <a:pt x="58" y="84"/>
                    <a:pt x="58" y="84"/>
                  </a:cubicBezTo>
                  <a:cubicBezTo>
                    <a:pt x="58" y="84"/>
                    <a:pt x="6" y="115"/>
                    <a:pt x="3" y="120"/>
                  </a:cubicBezTo>
                  <a:cubicBezTo>
                    <a:pt x="0" y="125"/>
                    <a:pt x="0" y="126"/>
                    <a:pt x="0" y="12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9" y="92"/>
                  </a:cubicBezTo>
                  <a:close/>
                  <a:moveTo>
                    <a:pt x="85" y="86"/>
                  </a:moveTo>
                  <a:cubicBezTo>
                    <a:pt x="81" y="83"/>
                    <a:pt x="79" y="90"/>
                    <a:pt x="79" y="90"/>
                  </a:cubicBezTo>
                  <a:cubicBezTo>
                    <a:pt x="79" y="90"/>
                    <a:pt x="132" y="120"/>
                    <a:pt x="138" y="120"/>
                  </a:cubicBezTo>
                  <a:cubicBezTo>
                    <a:pt x="143" y="120"/>
                    <a:pt x="145" y="120"/>
                    <a:pt x="145" y="120"/>
                  </a:cubicBezTo>
                  <a:cubicBezTo>
                    <a:pt x="89" y="88"/>
                    <a:pt x="89" y="88"/>
                    <a:pt x="89" y="88"/>
                  </a:cubicBezTo>
                  <a:cubicBezTo>
                    <a:pt x="89" y="88"/>
                    <a:pt x="89" y="88"/>
                    <a:pt x="85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1504951" y="898525"/>
              <a:ext cx="347663" cy="296863"/>
            </a:xfrm>
            <a:custGeom>
              <a:avLst/>
              <a:gdLst>
                <a:gd name="T0" fmla="*/ 137 w 140"/>
                <a:gd name="T1" fmla="*/ 111 h 120"/>
                <a:gd name="T2" fmla="*/ 140 w 140"/>
                <a:gd name="T3" fmla="*/ 113 h 120"/>
                <a:gd name="T4" fmla="*/ 139 w 140"/>
                <a:gd name="T5" fmla="*/ 115 h 120"/>
                <a:gd name="T6" fmla="*/ 137 w 140"/>
                <a:gd name="T7" fmla="*/ 115 h 120"/>
                <a:gd name="T8" fmla="*/ 135 w 140"/>
                <a:gd name="T9" fmla="*/ 115 h 120"/>
                <a:gd name="T10" fmla="*/ 137 w 140"/>
                <a:gd name="T11" fmla="*/ 111 h 120"/>
                <a:gd name="T12" fmla="*/ 69 w 140"/>
                <a:gd name="T13" fmla="*/ 3 h 120"/>
                <a:gd name="T14" fmla="*/ 70 w 140"/>
                <a:gd name="T15" fmla="*/ 3 h 120"/>
                <a:gd name="T16" fmla="*/ 69 w 140"/>
                <a:gd name="T17" fmla="*/ 1 h 120"/>
                <a:gd name="T18" fmla="*/ 68 w 140"/>
                <a:gd name="T19" fmla="*/ 0 h 120"/>
                <a:gd name="T20" fmla="*/ 66 w 140"/>
                <a:gd name="T21" fmla="*/ 0 h 120"/>
                <a:gd name="T22" fmla="*/ 66 w 140"/>
                <a:gd name="T23" fmla="*/ 3 h 120"/>
                <a:gd name="T24" fmla="*/ 69 w 140"/>
                <a:gd name="T25" fmla="*/ 3 h 120"/>
                <a:gd name="T26" fmla="*/ 11 w 140"/>
                <a:gd name="T27" fmla="*/ 114 h 120"/>
                <a:gd name="T28" fmla="*/ 8 w 140"/>
                <a:gd name="T29" fmla="*/ 110 h 120"/>
                <a:gd name="T30" fmla="*/ 4 w 140"/>
                <a:gd name="T31" fmla="*/ 114 h 120"/>
                <a:gd name="T32" fmla="*/ 6 w 140"/>
                <a:gd name="T33" fmla="*/ 117 h 120"/>
                <a:gd name="T34" fmla="*/ 11 w 140"/>
                <a:gd name="T35" fmla="*/ 114 h 120"/>
                <a:gd name="T36" fmla="*/ 66 w 140"/>
                <a:gd name="T37" fmla="*/ 5 h 120"/>
                <a:gd name="T38" fmla="*/ 66 w 140"/>
                <a:gd name="T39" fmla="*/ 11 h 120"/>
                <a:gd name="T40" fmla="*/ 69 w 140"/>
                <a:gd name="T41" fmla="*/ 10 h 120"/>
                <a:gd name="T42" fmla="*/ 71 w 140"/>
                <a:gd name="T43" fmla="*/ 10 h 120"/>
                <a:gd name="T44" fmla="*/ 70 w 140"/>
                <a:gd name="T45" fmla="*/ 5 h 120"/>
                <a:gd name="T46" fmla="*/ 69 w 140"/>
                <a:gd name="T47" fmla="*/ 5 h 120"/>
                <a:gd name="T48" fmla="*/ 66 w 140"/>
                <a:gd name="T49" fmla="*/ 5 h 120"/>
                <a:gd name="T50" fmla="*/ 3 w 140"/>
                <a:gd name="T51" fmla="*/ 115 h 120"/>
                <a:gd name="T52" fmla="*/ 2 w 140"/>
                <a:gd name="T53" fmla="*/ 115 h 120"/>
                <a:gd name="T54" fmla="*/ 0 w 140"/>
                <a:gd name="T55" fmla="*/ 118 h 120"/>
                <a:gd name="T56" fmla="*/ 1 w 140"/>
                <a:gd name="T57" fmla="*/ 120 h 120"/>
                <a:gd name="T58" fmla="*/ 5 w 140"/>
                <a:gd name="T59" fmla="*/ 118 h 120"/>
                <a:gd name="T60" fmla="*/ 3 w 140"/>
                <a:gd name="T61" fmla="*/ 115 h 120"/>
                <a:gd name="T62" fmla="*/ 131 w 140"/>
                <a:gd name="T63" fmla="*/ 108 h 120"/>
                <a:gd name="T64" fmla="*/ 129 w 140"/>
                <a:gd name="T65" fmla="*/ 112 h 120"/>
                <a:gd name="T66" fmla="*/ 134 w 140"/>
                <a:gd name="T67" fmla="*/ 114 h 120"/>
                <a:gd name="T68" fmla="*/ 136 w 140"/>
                <a:gd name="T69" fmla="*/ 110 h 120"/>
                <a:gd name="T70" fmla="*/ 131 w 140"/>
                <a:gd name="T71" fmla="*/ 10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0" h="120">
                  <a:moveTo>
                    <a:pt x="137" y="111"/>
                  </a:moveTo>
                  <a:cubicBezTo>
                    <a:pt x="140" y="113"/>
                    <a:pt x="140" y="113"/>
                    <a:pt x="140" y="113"/>
                  </a:cubicBezTo>
                  <a:cubicBezTo>
                    <a:pt x="140" y="114"/>
                    <a:pt x="140" y="114"/>
                    <a:pt x="139" y="115"/>
                  </a:cubicBezTo>
                  <a:cubicBezTo>
                    <a:pt x="139" y="115"/>
                    <a:pt x="138" y="115"/>
                    <a:pt x="137" y="115"/>
                  </a:cubicBezTo>
                  <a:cubicBezTo>
                    <a:pt x="136" y="115"/>
                    <a:pt x="136" y="115"/>
                    <a:pt x="135" y="115"/>
                  </a:cubicBezTo>
                  <a:cubicBezTo>
                    <a:pt x="136" y="113"/>
                    <a:pt x="136" y="112"/>
                    <a:pt x="137" y="111"/>
                  </a:cubicBezTo>
                  <a:close/>
                  <a:moveTo>
                    <a:pt x="69" y="3"/>
                  </a:moveTo>
                  <a:cubicBezTo>
                    <a:pt x="69" y="3"/>
                    <a:pt x="70" y="3"/>
                    <a:pt x="70" y="3"/>
                  </a:cubicBezTo>
                  <a:cubicBezTo>
                    <a:pt x="70" y="2"/>
                    <a:pt x="69" y="2"/>
                    <a:pt x="69" y="1"/>
                  </a:cubicBezTo>
                  <a:cubicBezTo>
                    <a:pt x="69" y="1"/>
                    <a:pt x="69" y="0"/>
                    <a:pt x="68" y="0"/>
                  </a:cubicBezTo>
                  <a:cubicBezTo>
                    <a:pt x="67" y="0"/>
                    <a:pt x="67" y="0"/>
                    <a:pt x="66" y="0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7" y="3"/>
                    <a:pt x="68" y="3"/>
                    <a:pt x="69" y="3"/>
                  </a:cubicBezTo>
                  <a:close/>
                  <a:moveTo>
                    <a:pt x="11" y="114"/>
                  </a:moveTo>
                  <a:cubicBezTo>
                    <a:pt x="10" y="113"/>
                    <a:pt x="9" y="112"/>
                    <a:pt x="8" y="110"/>
                  </a:cubicBezTo>
                  <a:cubicBezTo>
                    <a:pt x="6" y="112"/>
                    <a:pt x="5" y="113"/>
                    <a:pt x="4" y="114"/>
                  </a:cubicBezTo>
                  <a:cubicBezTo>
                    <a:pt x="4" y="115"/>
                    <a:pt x="5" y="116"/>
                    <a:pt x="6" y="117"/>
                  </a:cubicBezTo>
                  <a:lnTo>
                    <a:pt x="11" y="114"/>
                  </a:lnTo>
                  <a:close/>
                  <a:moveTo>
                    <a:pt x="66" y="5"/>
                  </a:moveTo>
                  <a:cubicBezTo>
                    <a:pt x="66" y="11"/>
                    <a:pt x="66" y="11"/>
                    <a:pt x="66" y="11"/>
                  </a:cubicBezTo>
                  <a:cubicBezTo>
                    <a:pt x="67" y="10"/>
                    <a:pt x="68" y="10"/>
                    <a:pt x="69" y="10"/>
                  </a:cubicBezTo>
                  <a:cubicBezTo>
                    <a:pt x="70" y="10"/>
                    <a:pt x="70" y="10"/>
                    <a:pt x="71" y="10"/>
                  </a:cubicBezTo>
                  <a:cubicBezTo>
                    <a:pt x="70" y="8"/>
                    <a:pt x="70" y="6"/>
                    <a:pt x="70" y="5"/>
                  </a:cubicBezTo>
                  <a:cubicBezTo>
                    <a:pt x="70" y="5"/>
                    <a:pt x="69" y="5"/>
                    <a:pt x="69" y="5"/>
                  </a:cubicBezTo>
                  <a:cubicBezTo>
                    <a:pt x="68" y="5"/>
                    <a:pt x="67" y="5"/>
                    <a:pt x="66" y="5"/>
                  </a:cubicBezTo>
                  <a:close/>
                  <a:moveTo>
                    <a:pt x="3" y="115"/>
                  </a:moveTo>
                  <a:cubicBezTo>
                    <a:pt x="3" y="115"/>
                    <a:pt x="2" y="115"/>
                    <a:pt x="2" y="115"/>
                  </a:cubicBezTo>
                  <a:cubicBezTo>
                    <a:pt x="1" y="116"/>
                    <a:pt x="1" y="117"/>
                    <a:pt x="0" y="118"/>
                  </a:cubicBezTo>
                  <a:cubicBezTo>
                    <a:pt x="1" y="119"/>
                    <a:pt x="1" y="119"/>
                    <a:pt x="1" y="120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4" y="117"/>
                    <a:pt x="3" y="116"/>
                    <a:pt x="3" y="115"/>
                  </a:cubicBezTo>
                  <a:close/>
                  <a:moveTo>
                    <a:pt x="131" y="108"/>
                  </a:moveTo>
                  <a:cubicBezTo>
                    <a:pt x="130" y="109"/>
                    <a:pt x="129" y="110"/>
                    <a:pt x="129" y="112"/>
                  </a:cubicBezTo>
                  <a:cubicBezTo>
                    <a:pt x="131" y="113"/>
                    <a:pt x="133" y="114"/>
                    <a:pt x="134" y="114"/>
                  </a:cubicBezTo>
                  <a:cubicBezTo>
                    <a:pt x="135" y="113"/>
                    <a:pt x="135" y="112"/>
                    <a:pt x="136" y="110"/>
                  </a:cubicBezTo>
                  <a:lnTo>
                    <a:pt x="131" y="10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144588" y="1423988"/>
              <a:ext cx="101600" cy="39688"/>
            </a:xfrm>
            <a:custGeom>
              <a:avLst/>
              <a:gdLst>
                <a:gd name="T0" fmla="*/ 0 w 64"/>
                <a:gd name="T1" fmla="*/ 25 h 25"/>
                <a:gd name="T2" fmla="*/ 45 w 64"/>
                <a:gd name="T3" fmla="*/ 25 h 25"/>
                <a:gd name="T4" fmla="*/ 64 w 64"/>
                <a:gd name="T5" fmla="*/ 0 h 25"/>
                <a:gd name="T6" fmla="*/ 19 w 64"/>
                <a:gd name="T7" fmla="*/ 0 h 25"/>
                <a:gd name="T8" fmla="*/ 0 w 64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5">
                  <a:moveTo>
                    <a:pt x="0" y="25"/>
                  </a:moveTo>
                  <a:lnTo>
                    <a:pt x="45" y="25"/>
                  </a:lnTo>
                  <a:lnTo>
                    <a:pt x="64" y="0"/>
                  </a:lnTo>
                  <a:lnTo>
                    <a:pt x="19" y="0"/>
                  </a:lnTo>
                  <a:lnTo>
                    <a:pt x="0" y="2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108076" y="1471613"/>
              <a:ext cx="103188" cy="39688"/>
            </a:xfrm>
            <a:custGeom>
              <a:avLst/>
              <a:gdLst>
                <a:gd name="T0" fmla="*/ 45 w 65"/>
                <a:gd name="T1" fmla="*/ 25 h 25"/>
                <a:gd name="T2" fmla="*/ 65 w 65"/>
                <a:gd name="T3" fmla="*/ 0 h 25"/>
                <a:gd name="T4" fmla="*/ 18 w 65"/>
                <a:gd name="T5" fmla="*/ 0 h 25"/>
                <a:gd name="T6" fmla="*/ 0 w 65"/>
                <a:gd name="T7" fmla="*/ 25 h 25"/>
                <a:gd name="T8" fmla="*/ 45 w 65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25">
                  <a:moveTo>
                    <a:pt x="45" y="25"/>
                  </a:moveTo>
                  <a:lnTo>
                    <a:pt x="65" y="0"/>
                  </a:lnTo>
                  <a:lnTo>
                    <a:pt x="18" y="0"/>
                  </a:lnTo>
                  <a:lnTo>
                    <a:pt x="0" y="25"/>
                  </a:lnTo>
                  <a:lnTo>
                    <a:pt x="45" y="2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255713" y="1282700"/>
              <a:ext cx="103188" cy="38100"/>
            </a:xfrm>
            <a:custGeom>
              <a:avLst/>
              <a:gdLst>
                <a:gd name="T0" fmla="*/ 65 w 65"/>
                <a:gd name="T1" fmla="*/ 0 h 24"/>
                <a:gd name="T2" fmla="*/ 19 w 65"/>
                <a:gd name="T3" fmla="*/ 0 h 24"/>
                <a:gd name="T4" fmla="*/ 0 w 65"/>
                <a:gd name="T5" fmla="*/ 24 h 24"/>
                <a:gd name="T6" fmla="*/ 46 w 65"/>
                <a:gd name="T7" fmla="*/ 24 h 24"/>
                <a:gd name="T8" fmla="*/ 65 w 65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24">
                  <a:moveTo>
                    <a:pt x="65" y="0"/>
                  </a:moveTo>
                  <a:lnTo>
                    <a:pt x="19" y="0"/>
                  </a:lnTo>
                  <a:lnTo>
                    <a:pt x="0" y="24"/>
                  </a:lnTo>
                  <a:lnTo>
                    <a:pt x="46" y="24"/>
                  </a:lnTo>
                  <a:lnTo>
                    <a:pt x="6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182688" y="1376363"/>
              <a:ext cx="101600" cy="38100"/>
            </a:xfrm>
            <a:custGeom>
              <a:avLst/>
              <a:gdLst>
                <a:gd name="T0" fmla="*/ 64 w 64"/>
                <a:gd name="T1" fmla="*/ 0 h 24"/>
                <a:gd name="T2" fmla="*/ 18 w 64"/>
                <a:gd name="T3" fmla="*/ 0 h 24"/>
                <a:gd name="T4" fmla="*/ 0 w 64"/>
                <a:gd name="T5" fmla="*/ 24 h 24"/>
                <a:gd name="T6" fmla="*/ 45 w 64"/>
                <a:gd name="T7" fmla="*/ 24 h 24"/>
                <a:gd name="T8" fmla="*/ 64 w 64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4">
                  <a:moveTo>
                    <a:pt x="64" y="0"/>
                  </a:moveTo>
                  <a:lnTo>
                    <a:pt x="18" y="0"/>
                  </a:lnTo>
                  <a:lnTo>
                    <a:pt x="0" y="24"/>
                  </a:lnTo>
                  <a:lnTo>
                    <a:pt x="45" y="24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060451" y="1423988"/>
              <a:ext cx="104775" cy="39688"/>
            </a:xfrm>
            <a:custGeom>
              <a:avLst/>
              <a:gdLst>
                <a:gd name="T0" fmla="*/ 66 w 66"/>
                <a:gd name="T1" fmla="*/ 0 h 25"/>
                <a:gd name="T2" fmla="*/ 20 w 66"/>
                <a:gd name="T3" fmla="*/ 0 h 25"/>
                <a:gd name="T4" fmla="*/ 0 w 66"/>
                <a:gd name="T5" fmla="*/ 25 h 25"/>
                <a:gd name="T6" fmla="*/ 47 w 66"/>
                <a:gd name="T7" fmla="*/ 25 h 25"/>
                <a:gd name="T8" fmla="*/ 66 w 66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5">
                  <a:moveTo>
                    <a:pt x="66" y="0"/>
                  </a:moveTo>
                  <a:lnTo>
                    <a:pt x="20" y="0"/>
                  </a:lnTo>
                  <a:lnTo>
                    <a:pt x="0" y="25"/>
                  </a:lnTo>
                  <a:lnTo>
                    <a:pt x="47" y="25"/>
                  </a:lnTo>
                  <a:lnTo>
                    <a:pt x="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135063" y="1330325"/>
              <a:ext cx="103188" cy="36513"/>
            </a:xfrm>
            <a:custGeom>
              <a:avLst/>
              <a:gdLst>
                <a:gd name="T0" fmla="*/ 65 w 65"/>
                <a:gd name="T1" fmla="*/ 0 h 23"/>
                <a:gd name="T2" fmla="*/ 20 w 65"/>
                <a:gd name="T3" fmla="*/ 0 h 23"/>
                <a:gd name="T4" fmla="*/ 0 w 65"/>
                <a:gd name="T5" fmla="*/ 23 h 23"/>
                <a:gd name="T6" fmla="*/ 45 w 65"/>
                <a:gd name="T7" fmla="*/ 23 h 23"/>
                <a:gd name="T8" fmla="*/ 65 w 65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23">
                  <a:moveTo>
                    <a:pt x="65" y="0"/>
                  </a:moveTo>
                  <a:lnTo>
                    <a:pt x="20" y="0"/>
                  </a:lnTo>
                  <a:lnTo>
                    <a:pt x="0" y="23"/>
                  </a:lnTo>
                  <a:lnTo>
                    <a:pt x="45" y="23"/>
                  </a:lnTo>
                  <a:lnTo>
                    <a:pt x="6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171576" y="1282700"/>
              <a:ext cx="104775" cy="38100"/>
            </a:xfrm>
            <a:custGeom>
              <a:avLst/>
              <a:gdLst>
                <a:gd name="T0" fmla="*/ 66 w 66"/>
                <a:gd name="T1" fmla="*/ 0 h 24"/>
                <a:gd name="T2" fmla="*/ 21 w 66"/>
                <a:gd name="T3" fmla="*/ 0 h 24"/>
                <a:gd name="T4" fmla="*/ 0 w 66"/>
                <a:gd name="T5" fmla="*/ 24 h 24"/>
                <a:gd name="T6" fmla="*/ 46 w 66"/>
                <a:gd name="T7" fmla="*/ 24 h 24"/>
                <a:gd name="T8" fmla="*/ 66 w 66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4">
                  <a:moveTo>
                    <a:pt x="66" y="0"/>
                  </a:moveTo>
                  <a:lnTo>
                    <a:pt x="21" y="0"/>
                  </a:lnTo>
                  <a:lnTo>
                    <a:pt x="0" y="24"/>
                  </a:lnTo>
                  <a:lnTo>
                    <a:pt x="46" y="24"/>
                  </a:lnTo>
                  <a:lnTo>
                    <a:pt x="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096963" y="1376363"/>
              <a:ext cx="104775" cy="38100"/>
            </a:xfrm>
            <a:custGeom>
              <a:avLst/>
              <a:gdLst>
                <a:gd name="T0" fmla="*/ 0 w 66"/>
                <a:gd name="T1" fmla="*/ 24 h 24"/>
                <a:gd name="T2" fmla="*/ 47 w 66"/>
                <a:gd name="T3" fmla="*/ 24 h 24"/>
                <a:gd name="T4" fmla="*/ 66 w 66"/>
                <a:gd name="T5" fmla="*/ 0 h 24"/>
                <a:gd name="T6" fmla="*/ 21 w 66"/>
                <a:gd name="T7" fmla="*/ 0 h 24"/>
                <a:gd name="T8" fmla="*/ 0 w 66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4">
                  <a:moveTo>
                    <a:pt x="0" y="24"/>
                  </a:moveTo>
                  <a:lnTo>
                    <a:pt x="47" y="24"/>
                  </a:lnTo>
                  <a:lnTo>
                    <a:pt x="66" y="0"/>
                  </a:lnTo>
                  <a:lnTo>
                    <a:pt x="21" y="0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219201" y="1330325"/>
              <a:ext cx="101600" cy="36513"/>
            </a:xfrm>
            <a:custGeom>
              <a:avLst/>
              <a:gdLst>
                <a:gd name="T0" fmla="*/ 64 w 64"/>
                <a:gd name="T1" fmla="*/ 0 h 23"/>
                <a:gd name="T2" fmla="*/ 19 w 64"/>
                <a:gd name="T3" fmla="*/ 0 h 23"/>
                <a:gd name="T4" fmla="*/ 0 w 64"/>
                <a:gd name="T5" fmla="*/ 23 h 23"/>
                <a:gd name="T6" fmla="*/ 45 w 64"/>
                <a:gd name="T7" fmla="*/ 23 h 23"/>
                <a:gd name="T8" fmla="*/ 64 w 64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3">
                  <a:moveTo>
                    <a:pt x="64" y="0"/>
                  </a:moveTo>
                  <a:lnTo>
                    <a:pt x="19" y="0"/>
                  </a:lnTo>
                  <a:lnTo>
                    <a:pt x="0" y="23"/>
                  </a:lnTo>
                  <a:lnTo>
                    <a:pt x="45" y="23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377951" y="1230313"/>
              <a:ext cx="92075" cy="42863"/>
            </a:xfrm>
            <a:custGeom>
              <a:avLst/>
              <a:gdLst>
                <a:gd name="T0" fmla="*/ 0 w 37"/>
                <a:gd name="T1" fmla="*/ 17 h 17"/>
                <a:gd name="T2" fmla="*/ 29 w 37"/>
                <a:gd name="T3" fmla="*/ 17 h 17"/>
                <a:gd name="T4" fmla="*/ 35 w 37"/>
                <a:gd name="T5" fmla="*/ 10 h 17"/>
                <a:gd name="T6" fmla="*/ 26 w 37"/>
                <a:gd name="T7" fmla="*/ 0 h 17"/>
                <a:gd name="T8" fmla="*/ 13 w 37"/>
                <a:gd name="T9" fmla="*/ 0 h 17"/>
                <a:gd name="T10" fmla="*/ 0 w 37"/>
                <a:gd name="T11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7">
                  <a:moveTo>
                    <a:pt x="0" y="17"/>
                  </a:moveTo>
                  <a:cubicBezTo>
                    <a:pt x="29" y="17"/>
                    <a:pt x="29" y="17"/>
                    <a:pt x="29" y="17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7" y="4"/>
                    <a:pt x="34" y="0"/>
                    <a:pt x="26" y="0"/>
                  </a:cubicBezTo>
                  <a:cubicBezTo>
                    <a:pt x="13" y="0"/>
                    <a:pt x="13" y="0"/>
                    <a:pt x="13" y="0"/>
                  </a:cubicBezTo>
                  <a:lnTo>
                    <a:pt x="0" y="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209676" y="1230313"/>
              <a:ext cx="106363" cy="42863"/>
            </a:xfrm>
            <a:custGeom>
              <a:avLst/>
              <a:gdLst>
                <a:gd name="T0" fmla="*/ 0 w 43"/>
                <a:gd name="T1" fmla="*/ 17 h 17"/>
                <a:gd name="T2" fmla="*/ 29 w 43"/>
                <a:gd name="T3" fmla="*/ 17 h 17"/>
                <a:gd name="T4" fmla="*/ 43 w 43"/>
                <a:gd name="T5" fmla="*/ 0 h 17"/>
                <a:gd name="T6" fmla="*/ 29 w 43"/>
                <a:gd name="T7" fmla="*/ 0 h 17"/>
                <a:gd name="T8" fmla="*/ 6 w 43"/>
                <a:gd name="T9" fmla="*/ 10 h 17"/>
                <a:gd name="T10" fmla="*/ 0 w 43"/>
                <a:gd name="T11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17">
                  <a:moveTo>
                    <a:pt x="0" y="17"/>
                  </a:moveTo>
                  <a:cubicBezTo>
                    <a:pt x="29" y="17"/>
                    <a:pt x="29" y="17"/>
                    <a:pt x="29" y="17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2" y="0"/>
                    <a:pt x="12" y="4"/>
                    <a:pt x="6" y="10"/>
                  </a:cubicBezTo>
                  <a:lnTo>
                    <a:pt x="0" y="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293813" y="1230313"/>
              <a:ext cx="104775" cy="42863"/>
            </a:xfrm>
            <a:custGeom>
              <a:avLst/>
              <a:gdLst>
                <a:gd name="T0" fmla="*/ 20 w 66"/>
                <a:gd name="T1" fmla="*/ 0 h 27"/>
                <a:gd name="T2" fmla="*/ 0 w 66"/>
                <a:gd name="T3" fmla="*/ 27 h 27"/>
                <a:gd name="T4" fmla="*/ 45 w 66"/>
                <a:gd name="T5" fmla="*/ 27 h 27"/>
                <a:gd name="T6" fmla="*/ 66 w 66"/>
                <a:gd name="T7" fmla="*/ 0 h 27"/>
                <a:gd name="T8" fmla="*/ 20 w 66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27">
                  <a:moveTo>
                    <a:pt x="20" y="0"/>
                  </a:moveTo>
                  <a:lnTo>
                    <a:pt x="0" y="27"/>
                  </a:lnTo>
                  <a:lnTo>
                    <a:pt x="45" y="27"/>
                  </a:lnTo>
                  <a:lnTo>
                    <a:pt x="66" y="0"/>
                  </a:lnTo>
                  <a:lnTo>
                    <a:pt x="2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192213" y="1471613"/>
              <a:ext cx="101600" cy="39688"/>
            </a:xfrm>
            <a:custGeom>
              <a:avLst/>
              <a:gdLst>
                <a:gd name="T0" fmla="*/ 41 w 41"/>
                <a:gd name="T1" fmla="*/ 0 h 16"/>
                <a:gd name="T2" fmla="*/ 12 w 41"/>
                <a:gd name="T3" fmla="*/ 0 h 16"/>
                <a:gd name="T4" fmla="*/ 0 w 41"/>
                <a:gd name="T5" fmla="*/ 16 h 16"/>
                <a:gd name="T6" fmla="*/ 13 w 41"/>
                <a:gd name="T7" fmla="*/ 16 h 16"/>
                <a:gd name="T8" fmla="*/ 36 w 41"/>
                <a:gd name="T9" fmla="*/ 6 h 16"/>
                <a:gd name="T10" fmla="*/ 41 w 41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16">
                  <a:moveTo>
                    <a:pt x="41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21" y="16"/>
                    <a:pt x="30" y="12"/>
                    <a:pt x="36" y="6"/>
                  </a:cubicBezTo>
                  <a:lnTo>
                    <a:pt x="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035051" y="1471613"/>
              <a:ext cx="92075" cy="39688"/>
            </a:xfrm>
            <a:custGeom>
              <a:avLst/>
              <a:gdLst>
                <a:gd name="T0" fmla="*/ 37 w 37"/>
                <a:gd name="T1" fmla="*/ 0 h 16"/>
                <a:gd name="T2" fmla="*/ 8 w 37"/>
                <a:gd name="T3" fmla="*/ 0 h 16"/>
                <a:gd name="T4" fmla="*/ 3 w 37"/>
                <a:gd name="T5" fmla="*/ 6 h 16"/>
                <a:gd name="T6" fmla="*/ 11 w 37"/>
                <a:gd name="T7" fmla="*/ 16 h 16"/>
                <a:gd name="T8" fmla="*/ 24 w 37"/>
                <a:gd name="T9" fmla="*/ 16 h 16"/>
                <a:gd name="T10" fmla="*/ 37 w 37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6">
                  <a:moveTo>
                    <a:pt x="37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0" y="12"/>
                    <a:pt x="4" y="16"/>
                    <a:pt x="11" y="16"/>
                  </a:cubicBezTo>
                  <a:cubicBezTo>
                    <a:pt x="24" y="16"/>
                    <a:pt x="24" y="16"/>
                    <a:pt x="24" y="16"/>
                  </a:cubicBezTo>
                  <a:lnTo>
                    <a:pt x="3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1266826" y="1376363"/>
              <a:ext cx="101600" cy="38100"/>
            </a:xfrm>
            <a:custGeom>
              <a:avLst/>
              <a:gdLst>
                <a:gd name="T0" fmla="*/ 0 w 64"/>
                <a:gd name="T1" fmla="*/ 24 h 24"/>
                <a:gd name="T2" fmla="*/ 45 w 64"/>
                <a:gd name="T3" fmla="*/ 24 h 24"/>
                <a:gd name="T4" fmla="*/ 64 w 64"/>
                <a:gd name="T5" fmla="*/ 0 h 24"/>
                <a:gd name="T6" fmla="*/ 18 w 64"/>
                <a:gd name="T7" fmla="*/ 0 h 24"/>
                <a:gd name="T8" fmla="*/ 0 w 64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4">
                  <a:moveTo>
                    <a:pt x="0" y="24"/>
                  </a:moveTo>
                  <a:lnTo>
                    <a:pt x="45" y="24"/>
                  </a:lnTo>
                  <a:lnTo>
                    <a:pt x="64" y="0"/>
                  </a:lnTo>
                  <a:lnTo>
                    <a:pt x="18" y="0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1303338" y="1330325"/>
              <a:ext cx="101600" cy="36513"/>
            </a:xfrm>
            <a:custGeom>
              <a:avLst/>
              <a:gdLst>
                <a:gd name="T0" fmla="*/ 64 w 64"/>
                <a:gd name="T1" fmla="*/ 0 h 23"/>
                <a:gd name="T2" fmla="*/ 19 w 64"/>
                <a:gd name="T3" fmla="*/ 0 h 23"/>
                <a:gd name="T4" fmla="*/ 0 w 64"/>
                <a:gd name="T5" fmla="*/ 23 h 23"/>
                <a:gd name="T6" fmla="*/ 45 w 64"/>
                <a:gd name="T7" fmla="*/ 23 h 23"/>
                <a:gd name="T8" fmla="*/ 64 w 64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3">
                  <a:moveTo>
                    <a:pt x="64" y="0"/>
                  </a:moveTo>
                  <a:lnTo>
                    <a:pt x="19" y="0"/>
                  </a:lnTo>
                  <a:lnTo>
                    <a:pt x="0" y="23"/>
                  </a:lnTo>
                  <a:lnTo>
                    <a:pt x="45" y="23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28726" y="1423988"/>
              <a:ext cx="101600" cy="39688"/>
            </a:xfrm>
            <a:custGeom>
              <a:avLst/>
              <a:gdLst>
                <a:gd name="T0" fmla="*/ 64 w 64"/>
                <a:gd name="T1" fmla="*/ 0 h 25"/>
                <a:gd name="T2" fmla="*/ 19 w 64"/>
                <a:gd name="T3" fmla="*/ 0 h 25"/>
                <a:gd name="T4" fmla="*/ 0 w 64"/>
                <a:gd name="T5" fmla="*/ 25 h 25"/>
                <a:gd name="T6" fmla="*/ 46 w 64"/>
                <a:gd name="T7" fmla="*/ 25 h 25"/>
                <a:gd name="T8" fmla="*/ 64 w 64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5">
                  <a:moveTo>
                    <a:pt x="64" y="0"/>
                  </a:moveTo>
                  <a:lnTo>
                    <a:pt x="19" y="0"/>
                  </a:lnTo>
                  <a:lnTo>
                    <a:pt x="0" y="25"/>
                  </a:lnTo>
                  <a:lnTo>
                    <a:pt x="46" y="25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1341438" y="1282700"/>
              <a:ext cx="101600" cy="38100"/>
            </a:xfrm>
            <a:custGeom>
              <a:avLst/>
              <a:gdLst>
                <a:gd name="T0" fmla="*/ 64 w 64"/>
                <a:gd name="T1" fmla="*/ 0 h 24"/>
                <a:gd name="T2" fmla="*/ 18 w 64"/>
                <a:gd name="T3" fmla="*/ 0 h 24"/>
                <a:gd name="T4" fmla="*/ 0 w 64"/>
                <a:gd name="T5" fmla="*/ 24 h 24"/>
                <a:gd name="T6" fmla="*/ 45 w 64"/>
                <a:gd name="T7" fmla="*/ 24 h 24"/>
                <a:gd name="T8" fmla="*/ 64 w 64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24">
                  <a:moveTo>
                    <a:pt x="64" y="0"/>
                  </a:moveTo>
                  <a:lnTo>
                    <a:pt x="18" y="0"/>
                  </a:lnTo>
                  <a:lnTo>
                    <a:pt x="0" y="24"/>
                  </a:lnTo>
                  <a:lnTo>
                    <a:pt x="45" y="24"/>
                  </a:lnTo>
                  <a:lnTo>
                    <a:pt x="6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  <p:sp>
        <p:nvSpPr>
          <p:cNvPr id="28" name="Rectangle 27"/>
          <p:cNvSpPr/>
          <p:nvPr/>
        </p:nvSpPr>
        <p:spPr>
          <a:xfrm>
            <a:off x="552451" y="207172"/>
            <a:ext cx="58499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lt-LT" sz="2000" b="1" dirty="0">
                <a:solidFill>
                  <a:schemeClr val="bg1"/>
                </a:solidFill>
                <a:latin typeface="Foco" panose="020B0504050202020203" pitchFamily="34" charset="-70"/>
                <a:cs typeface="Arial" panose="020B0604020202020204" pitchFamily="34" charset="0"/>
              </a:rPr>
              <a:t>Lietuvos vandenilio platformos teminės darbo grupės</a:t>
            </a:r>
            <a:endParaRPr lang="en-US" sz="2000" b="1" dirty="0">
              <a:solidFill>
                <a:schemeClr val="bg1"/>
              </a:solidFill>
              <a:latin typeface="Foco" panose="020B0504050202020203" pitchFamily="34" charset="-70"/>
              <a:cs typeface="Arial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5559ACC-8C34-48CB-A02D-F091560D238E}"/>
              </a:ext>
            </a:extLst>
          </p:cNvPr>
          <p:cNvGrpSpPr/>
          <p:nvPr/>
        </p:nvGrpSpPr>
        <p:grpSpPr>
          <a:xfrm>
            <a:off x="7035405" y="4111660"/>
            <a:ext cx="625474" cy="862013"/>
            <a:chOff x="2119313" y="909638"/>
            <a:chExt cx="625474" cy="862013"/>
          </a:xfrm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18DCBCF2-CB23-4C93-BB08-A017E7AF2C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9313" y="909638"/>
              <a:ext cx="625474" cy="862013"/>
            </a:xfrm>
            <a:custGeom>
              <a:avLst/>
              <a:gdLst>
                <a:gd name="T0" fmla="*/ 129 w 385"/>
                <a:gd name="T1" fmla="*/ 0 h 532"/>
                <a:gd name="T2" fmla="*/ 331 w 385"/>
                <a:gd name="T3" fmla="*/ 375 h 532"/>
                <a:gd name="T4" fmla="*/ 45 w 385"/>
                <a:gd name="T5" fmla="*/ 409 h 532"/>
                <a:gd name="T6" fmla="*/ 95 w 385"/>
                <a:gd name="T7" fmla="*/ 197 h 532"/>
                <a:gd name="T8" fmla="*/ 129 w 385"/>
                <a:gd name="T9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532">
                  <a:moveTo>
                    <a:pt x="129" y="0"/>
                  </a:moveTo>
                  <a:cubicBezTo>
                    <a:pt x="129" y="0"/>
                    <a:pt x="385" y="218"/>
                    <a:pt x="331" y="375"/>
                  </a:cubicBezTo>
                  <a:cubicBezTo>
                    <a:pt x="278" y="532"/>
                    <a:pt x="90" y="508"/>
                    <a:pt x="45" y="409"/>
                  </a:cubicBezTo>
                  <a:cubicBezTo>
                    <a:pt x="0" y="310"/>
                    <a:pt x="57" y="246"/>
                    <a:pt x="95" y="197"/>
                  </a:cubicBezTo>
                  <a:cubicBezTo>
                    <a:pt x="159" y="116"/>
                    <a:pt x="129" y="0"/>
                    <a:pt x="129" y="0"/>
                  </a:cubicBezTo>
                  <a:close/>
                </a:path>
              </a:pathLst>
            </a:custGeom>
            <a:solidFill>
              <a:srgbClr val="42BD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1" name="Freeform 6">
              <a:extLst>
                <a:ext uri="{FF2B5EF4-FFF2-40B4-BE49-F238E27FC236}">
                  <a16:creationId xmlns:a16="http://schemas.microsoft.com/office/drawing/2014/main" id="{8758A89D-1F39-4118-85C4-C08E464048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7750" y="1333500"/>
              <a:ext cx="217487" cy="220663"/>
            </a:xfrm>
            <a:custGeom>
              <a:avLst/>
              <a:gdLst>
                <a:gd name="T0" fmla="*/ 23 w 134"/>
                <a:gd name="T1" fmla="*/ 0 h 136"/>
                <a:gd name="T2" fmla="*/ 23 w 134"/>
                <a:gd name="T3" fmla="*/ 41 h 136"/>
                <a:gd name="T4" fmla="*/ 63 w 134"/>
                <a:gd name="T5" fmla="*/ 41 h 136"/>
                <a:gd name="T6" fmla="*/ 63 w 134"/>
                <a:gd name="T7" fmla="*/ 0 h 136"/>
                <a:gd name="T8" fmla="*/ 86 w 134"/>
                <a:gd name="T9" fmla="*/ 0 h 136"/>
                <a:gd name="T10" fmla="*/ 86 w 134"/>
                <a:gd name="T11" fmla="*/ 105 h 136"/>
                <a:gd name="T12" fmla="*/ 63 w 134"/>
                <a:gd name="T13" fmla="*/ 105 h 136"/>
                <a:gd name="T14" fmla="*/ 63 w 134"/>
                <a:gd name="T15" fmla="*/ 61 h 136"/>
                <a:gd name="T16" fmla="*/ 23 w 134"/>
                <a:gd name="T17" fmla="*/ 61 h 136"/>
                <a:gd name="T18" fmla="*/ 23 w 134"/>
                <a:gd name="T19" fmla="*/ 105 h 136"/>
                <a:gd name="T20" fmla="*/ 0 w 134"/>
                <a:gd name="T21" fmla="*/ 105 h 136"/>
                <a:gd name="T22" fmla="*/ 0 w 134"/>
                <a:gd name="T23" fmla="*/ 0 h 136"/>
                <a:gd name="T24" fmla="*/ 23 w 134"/>
                <a:gd name="T25" fmla="*/ 0 h 136"/>
                <a:gd name="T26" fmla="*/ 99 w 134"/>
                <a:gd name="T27" fmla="*/ 136 h 136"/>
                <a:gd name="T28" fmla="*/ 99 w 134"/>
                <a:gd name="T29" fmla="*/ 129 h 136"/>
                <a:gd name="T30" fmla="*/ 106 w 134"/>
                <a:gd name="T31" fmla="*/ 124 h 136"/>
                <a:gd name="T32" fmla="*/ 122 w 134"/>
                <a:gd name="T33" fmla="*/ 103 h 136"/>
                <a:gd name="T34" fmla="*/ 114 w 134"/>
                <a:gd name="T35" fmla="*/ 95 h 136"/>
                <a:gd name="T36" fmla="*/ 103 w 134"/>
                <a:gd name="T37" fmla="*/ 99 h 136"/>
                <a:gd name="T38" fmla="*/ 100 w 134"/>
                <a:gd name="T39" fmla="*/ 91 h 136"/>
                <a:gd name="T40" fmla="*/ 116 w 134"/>
                <a:gd name="T41" fmla="*/ 86 h 136"/>
                <a:gd name="T42" fmla="*/ 133 w 134"/>
                <a:gd name="T43" fmla="*/ 102 h 136"/>
                <a:gd name="T44" fmla="*/ 120 w 134"/>
                <a:gd name="T45" fmla="*/ 123 h 136"/>
                <a:gd name="T46" fmla="*/ 116 w 134"/>
                <a:gd name="T47" fmla="*/ 127 h 136"/>
                <a:gd name="T48" fmla="*/ 116 w 134"/>
                <a:gd name="T49" fmla="*/ 127 h 136"/>
                <a:gd name="T50" fmla="*/ 134 w 134"/>
                <a:gd name="T51" fmla="*/ 127 h 136"/>
                <a:gd name="T52" fmla="*/ 134 w 134"/>
                <a:gd name="T53" fmla="*/ 136 h 136"/>
                <a:gd name="T54" fmla="*/ 99 w 134"/>
                <a:gd name="T5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4" h="136">
                  <a:moveTo>
                    <a:pt x="23" y="0"/>
                  </a:moveTo>
                  <a:cubicBezTo>
                    <a:pt x="23" y="41"/>
                    <a:pt x="23" y="41"/>
                    <a:pt x="2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6" y="105"/>
                    <a:pt x="86" y="105"/>
                    <a:pt x="86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61"/>
                    <a:pt x="63" y="61"/>
                    <a:pt x="63" y="61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105"/>
                    <a:pt x="23" y="105"/>
                    <a:pt x="23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3" y="0"/>
                  </a:lnTo>
                  <a:close/>
                  <a:moveTo>
                    <a:pt x="99" y="136"/>
                  </a:moveTo>
                  <a:cubicBezTo>
                    <a:pt x="99" y="129"/>
                    <a:pt x="99" y="129"/>
                    <a:pt x="99" y="129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16" y="114"/>
                    <a:pt x="122" y="108"/>
                    <a:pt x="122" y="103"/>
                  </a:cubicBezTo>
                  <a:cubicBezTo>
                    <a:pt x="122" y="99"/>
                    <a:pt x="119" y="95"/>
                    <a:pt x="114" y="95"/>
                  </a:cubicBezTo>
                  <a:cubicBezTo>
                    <a:pt x="109" y="95"/>
                    <a:pt x="106" y="97"/>
                    <a:pt x="103" y="99"/>
                  </a:cubicBezTo>
                  <a:cubicBezTo>
                    <a:pt x="100" y="91"/>
                    <a:pt x="100" y="91"/>
                    <a:pt x="100" y="91"/>
                  </a:cubicBezTo>
                  <a:cubicBezTo>
                    <a:pt x="104" y="88"/>
                    <a:pt x="109" y="86"/>
                    <a:pt x="116" y="86"/>
                  </a:cubicBezTo>
                  <a:cubicBezTo>
                    <a:pt x="127" y="86"/>
                    <a:pt x="133" y="93"/>
                    <a:pt x="133" y="102"/>
                  </a:cubicBezTo>
                  <a:cubicBezTo>
                    <a:pt x="133" y="110"/>
                    <a:pt x="127" y="116"/>
                    <a:pt x="120" y="123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34" y="127"/>
                    <a:pt x="134" y="127"/>
                    <a:pt x="134" y="127"/>
                  </a:cubicBezTo>
                  <a:cubicBezTo>
                    <a:pt x="134" y="136"/>
                    <a:pt x="134" y="136"/>
                    <a:pt x="134" y="136"/>
                  </a:cubicBezTo>
                  <a:lnTo>
                    <a:pt x="99" y="136"/>
                  </a:lnTo>
                  <a:close/>
                </a:path>
              </a:pathLst>
            </a:custGeom>
            <a:solidFill>
              <a:srgbClr val="BCD6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</p:spTree>
    <p:extLst>
      <p:ext uri="{BB962C8B-B14F-4D97-AF65-F5344CB8AC3E}">
        <p14:creationId xmlns:p14="http://schemas.microsoft.com/office/powerpoint/2010/main" val="1153966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96" y="1076287"/>
            <a:ext cx="720000" cy="72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309" y="2118097"/>
            <a:ext cx="394477" cy="6863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6299" y="1353164"/>
            <a:ext cx="377479" cy="4846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5368" y="2747116"/>
            <a:ext cx="560447" cy="3813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9548" y="2237499"/>
            <a:ext cx="397154" cy="754593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5303727" y="1253139"/>
            <a:ext cx="392113" cy="295275"/>
            <a:chOff x="541630" y="3246042"/>
            <a:chExt cx="392113" cy="295275"/>
          </a:xfrm>
        </p:grpSpPr>
        <p:sp>
          <p:nvSpPr>
            <p:cNvPr id="16" name="Freeform 14"/>
            <p:cNvSpPr>
              <a:spLocks noEditPoints="1"/>
            </p:cNvSpPr>
            <p:nvPr/>
          </p:nvSpPr>
          <p:spPr bwMode="auto">
            <a:xfrm>
              <a:off x="541630" y="3246042"/>
              <a:ext cx="392113" cy="236538"/>
            </a:xfrm>
            <a:custGeom>
              <a:avLst/>
              <a:gdLst>
                <a:gd name="T0" fmla="*/ 121 w 125"/>
                <a:gd name="T1" fmla="*/ 31 h 68"/>
                <a:gd name="T2" fmla="*/ 76 w 125"/>
                <a:gd name="T3" fmla="*/ 0 h 68"/>
                <a:gd name="T4" fmla="*/ 33 w 125"/>
                <a:gd name="T5" fmla="*/ 27 h 68"/>
                <a:gd name="T6" fmla="*/ 32 w 125"/>
                <a:gd name="T7" fmla="*/ 27 h 68"/>
                <a:gd name="T8" fmla="*/ 0 w 125"/>
                <a:gd name="T9" fmla="*/ 59 h 68"/>
                <a:gd name="T10" fmla="*/ 0 w 125"/>
                <a:gd name="T11" fmla="*/ 59 h 68"/>
                <a:gd name="T12" fmla="*/ 9 w 125"/>
                <a:gd name="T13" fmla="*/ 68 h 68"/>
                <a:gd name="T14" fmla="*/ 104 w 125"/>
                <a:gd name="T15" fmla="*/ 68 h 68"/>
                <a:gd name="T16" fmla="*/ 125 w 125"/>
                <a:gd name="T17" fmla="*/ 48 h 68"/>
                <a:gd name="T18" fmla="*/ 125 w 125"/>
                <a:gd name="T19" fmla="*/ 41 h 68"/>
                <a:gd name="T20" fmla="*/ 121 w 125"/>
                <a:gd name="T21" fmla="*/ 31 h 68"/>
                <a:gd name="T22" fmla="*/ 76 w 125"/>
                <a:gd name="T23" fmla="*/ 7 h 68"/>
                <a:gd name="T24" fmla="*/ 111 w 125"/>
                <a:gd name="T25" fmla="*/ 27 h 68"/>
                <a:gd name="T26" fmla="*/ 111 w 125"/>
                <a:gd name="T27" fmla="*/ 27 h 68"/>
                <a:gd name="T28" fmla="*/ 42 w 125"/>
                <a:gd name="T29" fmla="*/ 27 h 68"/>
                <a:gd name="T30" fmla="*/ 76 w 125"/>
                <a:gd name="T31" fmla="*/ 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" h="68">
                  <a:moveTo>
                    <a:pt x="121" y="31"/>
                  </a:moveTo>
                  <a:cubicBezTo>
                    <a:pt x="119" y="14"/>
                    <a:pt x="100" y="0"/>
                    <a:pt x="76" y="0"/>
                  </a:cubicBezTo>
                  <a:cubicBezTo>
                    <a:pt x="55" y="0"/>
                    <a:pt x="37" y="12"/>
                    <a:pt x="33" y="27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15" y="27"/>
                    <a:pt x="0" y="42"/>
                    <a:pt x="0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104" y="68"/>
                    <a:pt x="104" y="68"/>
                    <a:pt x="104" y="68"/>
                  </a:cubicBezTo>
                  <a:cubicBezTo>
                    <a:pt x="116" y="68"/>
                    <a:pt x="125" y="59"/>
                    <a:pt x="125" y="48"/>
                  </a:cubicBezTo>
                  <a:cubicBezTo>
                    <a:pt x="125" y="41"/>
                    <a:pt x="125" y="41"/>
                    <a:pt x="125" y="41"/>
                  </a:cubicBezTo>
                  <a:cubicBezTo>
                    <a:pt x="125" y="37"/>
                    <a:pt x="123" y="34"/>
                    <a:pt x="121" y="31"/>
                  </a:cubicBezTo>
                  <a:close/>
                  <a:moveTo>
                    <a:pt x="76" y="7"/>
                  </a:moveTo>
                  <a:cubicBezTo>
                    <a:pt x="93" y="7"/>
                    <a:pt x="107" y="16"/>
                    <a:pt x="111" y="27"/>
                  </a:cubicBezTo>
                  <a:cubicBezTo>
                    <a:pt x="111" y="27"/>
                    <a:pt x="111" y="27"/>
                    <a:pt x="111" y="27"/>
                  </a:cubicBezTo>
                  <a:cubicBezTo>
                    <a:pt x="42" y="27"/>
                    <a:pt x="42" y="27"/>
                    <a:pt x="42" y="27"/>
                  </a:cubicBezTo>
                  <a:cubicBezTo>
                    <a:pt x="46" y="16"/>
                    <a:pt x="60" y="7"/>
                    <a:pt x="76" y="7"/>
                  </a:cubicBezTo>
                  <a:close/>
                </a:path>
              </a:pathLst>
            </a:custGeom>
            <a:solidFill>
              <a:srgbClr val="BED6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" name="Freeform 15"/>
            <p:cNvSpPr>
              <a:spLocks noEditPoints="1"/>
            </p:cNvSpPr>
            <p:nvPr/>
          </p:nvSpPr>
          <p:spPr bwMode="auto">
            <a:xfrm>
              <a:off x="592430" y="3498454"/>
              <a:ext cx="287338" cy="42863"/>
            </a:xfrm>
            <a:custGeom>
              <a:avLst/>
              <a:gdLst>
                <a:gd name="T0" fmla="*/ 13 w 92"/>
                <a:gd name="T1" fmla="*/ 6 h 12"/>
                <a:gd name="T2" fmla="*/ 6 w 92"/>
                <a:gd name="T3" fmla="*/ 12 h 12"/>
                <a:gd name="T4" fmla="*/ 0 w 92"/>
                <a:gd name="T5" fmla="*/ 6 h 12"/>
                <a:gd name="T6" fmla="*/ 6 w 92"/>
                <a:gd name="T7" fmla="*/ 0 h 12"/>
                <a:gd name="T8" fmla="*/ 13 w 92"/>
                <a:gd name="T9" fmla="*/ 6 h 12"/>
                <a:gd name="T10" fmla="*/ 92 w 92"/>
                <a:gd name="T11" fmla="*/ 6 h 12"/>
                <a:gd name="T12" fmla="*/ 86 w 92"/>
                <a:gd name="T13" fmla="*/ 12 h 12"/>
                <a:gd name="T14" fmla="*/ 79 w 92"/>
                <a:gd name="T15" fmla="*/ 6 h 12"/>
                <a:gd name="T16" fmla="*/ 86 w 92"/>
                <a:gd name="T17" fmla="*/ 0 h 12"/>
                <a:gd name="T18" fmla="*/ 92 w 92"/>
                <a:gd name="T1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2" h="12">
                  <a:moveTo>
                    <a:pt x="13" y="6"/>
                  </a:moveTo>
                  <a:cubicBezTo>
                    <a:pt x="13" y="10"/>
                    <a:pt x="10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3" y="3"/>
                    <a:pt x="13" y="6"/>
                  </a:cubicBezTo>
                  <a:close/>
                  <a:moveTo>
                    <a:pt x="92" y="6"/>
                  </a:moveTo>
                  <a:cubicBezTo>
                    <a:pt x="92" y="10"/>
                    <a:pt x="89" y="12"/>
                    <a:pt x="86" y="12"/>
                  </a:cubicBezTo>
                  <a:cubicBezTo>
                    <a:pt x="82" y="12"/>
                    <a:pt x="79" y="10"/>
                    <a:pt x="79" y="6"/>
                  </a:cubicBezTo>
                  <a:cubicBezTo>
                    <a:pt x="79" y="3"/>
                    <a:pt x="82" y="0"/>
                    <a:pt x="86" y="0"/>
                  </a:cubicBezTo>
                  <a:cubicBezTo>
                    <a:pt x="89" y="0"/>
                    <a:pt x="92" y="3"/>
                    <a:pt x="92" y="6"/>
                  </a:cubicBezTo>
                  <a:close/>
                </a:path>
              </a:pathLst>
            </a:custGeom>
            <a:solidFill>
              <a:srgbClr val="633F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804311" y="1633257"/>
            <a:ext cx="908050" cy="301625"/>
            <a:chOff x="2008480" y="3401617"/>
            <a:chExt cx="908050" cy="301625"/>
          </a:xfrm>
        </p:grpSpPr>
        <p:sp>
          <p:nvSpPr>
            <p:cNvPr id="19" name="Freeform 16"/>
            <p:cNvSpPr>
              <a:spLocks noEditPoints="1"/>
            </p:cNvSpPr>
            <p:nvPr/>
          </p:nvSpPr>
          <p:spPr bwMode="auto">
            <a:xfrm>
              <a:off x="2073568" y="3638154"/>
              <a:ext cx="773113" cy="65088"/>
            </a:xfrm>
            <a:custGeom>
              <a:avLst/>
              <a:gdLst>
                <a:gd name="T0" fmla="*/ 19 w 247"/>
                <a:gd name="T1" fmla="*/ 10 h 19"/>
                <a:gd name="T2" fmla="*/ 9 w 247"/>
                <a:gd name="T3" fmla="*/ 19 h 19"/>
                <a:gd name="T4" fmla="*/ 0 w 247"/>
                <a:gd name="T5" fmla="*/ 10 h 19"/>
                <a:gd name="T6" fmla="*/ 9 w 247"/>
                <a:gd name="T7" fmla="*/ 0 h 19"/>
                <a:gd name="T8" fmla="*/ 19 w 247"/>
                <a:gd name="T9" fmla="*/ 10 h 19"/>
                <a:gd name="T10" fmla="*/ 35 w 247"/>
                <a:gd name="T11" fmla="*/ 0 h 19"/>
                <a:gd name="T12" fmla="*/ 26 w 247"/>
                <a:gd name="T13" fmla="*/ 10 h 19"/>
                <a:gd name="T14" fmla="*/ 35 w 247"/>
                <a:gd name="T15" fmla="*/ 19 h 19"/>
                <a:gd name="T16" fmla="*/ 44 w 247"/>
                <a:gd name="T17" fmla="*/ 10 h 19"/>
                <a:gd name="T18" fmla="*/ 35 w 247"/>
                <a:gd name="T19" fmla="*/ 0 h 19"/>
                <a:gd name="T20" fmla="*/ 238 w 247"/>
                <a:gd name="T21" fmla="*/ 0 h 19"/>
                <a:gd name="T22" fmla="*/ 228 w 247"/>
                <a:gd name="T23" fmla="*/ 10 h 19"/>
                <a:gd name="T24" fmla="*/ 238 w 247"/>
                <a:gd name="T25" fmla="*/ 19 h 19"/>
                <a:gd name="T26" fmla="*/ 247 w 247"/>
                <a:gd name="T27" fmla="*/ 10 h 19"/>
                <a:gd name="T28" fmla="*/ 238 w 247"/>
                <a:gd name="T2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7" h="19">
                  <a:moveTo>
                    <a:pt x="19" y="10"/>
                  </a:moveTo>
                  <a:cubicBezTo>
                    <a:pt x="19" y="15"/>
                    <a:pt x="14" y="19"/>
                    <a:pt x="9" y="19"/>
                  </a:cubicBezTo>
                  <a:cubicBezTo>
                    <a:pt x="4" y="19"/>
                    <a:pt x="0" y="15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4" y="0"/>
                    <a:pt x="19" y="5"/>
                    <a:pt x="19" y="10"/>
                  </a:cubicBezTo>
                  <a:close/>
                  <a:moveTo>
                    <a:pt x="35" y="0"/>
                  </a:moveTo>
                  <a:cubicBezTo>
                    <a:pt x="30" y="0"/>
                    <a:pt x="26" y="5"/>
                    <a:pt x="26" y="10"/>
                  </a:cubicBezTo>
                  <a:cubicBezTo>
                    <a:pt x="26" y="15"/>
                    <a:pt x="30" y="19"/>
                    <a:pt x="35" y="19"/>
                  </a:cubicBezTo>
                  <a:cubicBezTo>
                    <a:pt x="40" y="19"/>
                    <a:pt x="44" y="15"/>
                    <a:pt x="44" y="10"/>
                  </a:cubicBezTo>
                  <a:cubicBezTo>
                    <a:pt x="44" y="5"/>
                    <a:pt x="40" y="0"/>
                    <a:pt x="35" y="0"/>
                  </a:cubicBezTo>
                  <a:close/>
                  <a:moveTo>
                    <a:pt x="238" y="0"/>
                  </a:moveTo>
                  <a:cubicBezTo>
                    <a:pt x="233" y="0"/>
                    <a:pt x="228" y="5"/>
                    <a:pt x="228" y="10"/>
                  </a:cubicBezTo>
                  <a:cubicBezTo>
                    <a:pt x="228" y="15"/>
                    <a:pt x="233" y="19"/>
                    <a:pt x="238" y="19"/>
                  </a:cubicBezTo>
                  <a:cubicBezTo>
                    <a:pt x="243" y="19"/>
                    <a:pt x="247" y="15"/>
                    <a:pt x="247" y="10"/>
                  </a:cubicBezTo>
                  <a:cubicBezTo>
                    <a:pt x="247" y="5"/>
                    <a:pt x="243" y="0"/>
                    <a:pt x="238" y="0"/>
                  </a:cubicBezTo>
                  <a:close/>
                </a:path>
              </a:pathLst>
            </a:custGeom>
            <a:solidFill>
              <a:srgbClr val="633F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0" name="Freeform 17"/>
            <p:cNvSpPr>
              <a:spLocks noEditPoints="1"/>
            </p:cNvSpPr>
            <p:nvPr/>
          </p:nvSpPr>
          <p:spPr bwMode="auto">
            <a:xfrm>
              <a:off x="2008480" y="3401617"/>
              <a:ext cx="908050" cy="236538"/>
            </a:xfrm>
            <a:custGeom>
              <a:avLst/>
              <a:gdLst>
                <a:gd name="T0" fmla="*/ 290 w 290"/>
                <a:gd name="T1" fmla="*/ 31 h 68"/>
                <a:gd name="T2" fmla="*/ 290 w 290"/>
                <a:gd name="T3" fmla="*/ 68 h 68"/>
                <a:gd name="T4" fmla="*/ 0 w 290"/>
                <a:gd name="T5" fmla="*/ 68 h 68"/>
                <a:gd name="T6" fmla="*/ 0 w 290"/>
                <a:gd name="T7" fmla="*/ 16 h 68"/>
                <a:gd name="T8" fmla="*/ 15 w 290"/>
                <a:gd name="T9" fmla="*/ 0 h 68"/>
                <a:gd name="T10" fmla="*/ 259 w 290"/>
                <a:gd name="T11" fmla="*/ 0 h 68"/>
                <a:gd name="T12" fmla="*/ 290 w 290"/>
                <a:gd name="T13" fmla="*/ 31 h 68"/>
                <a:gd name="T14" fmla="*/ 43 w 290"/>
                <a:gd name="T15" fmla="*/ 10 h 68"/>
                <a:gd name="T16" fmla="*/ 21 w 290"/>
                <a:gd name="T17" fmla="*/ 10 h 68"/>
                <a:gd name="T18" fmla="*/ 11 w 290"/>
                <a:gd name="T19" fmla="*/ 21 h 68"/>
                <a:gd name="T20" fmla="*/ 11 w 290"/>
                <a:gd name="T21" fmla="*/ 36 h 68"/>
                <a:gd name="T22" fmla="*/ 43 w 290"/>
                <a:gd name="T23" fmla="*/ 36 h 68"/>
                <a:gd name="T24" fmla="*/ 43 w 290"/>
                <a:gd name="T25" fmla="*/ 10 h 68"/>
                <a:gd name="T26" fmla="*/ 81 w 290"/>
                <a:gd name="T27" fmla="*/ 10 h 68"/>
                <a:gd name="T28" fmla="*/ 48 w 290"/>
                <a:gd name="T29" fmla="*/ 10 h 68"/>
                <a:gd name="T30" fmla="*/ 48 w 290"/>
                <a:gd name="T31" fmla="*/ 36 h 68"/>
                <a:gd name="T32" fmla="*/ 81 w 290"/>
                <a:gd name="T33" fmla="*/ 36 h 68"/>
                <a:gd name="T34" fmla="*/ 81 w 290"/>
                <a:gd name="T35" fmla="*/ 10 h 68"/>
                <a:gd name="T36" fmla="*/ 119 w 290"/>
                <a:gd name="T37" fmla="*/ 10 h 68"/>
                <a:gd name="T38" fmla="*/ 86 w 290"/>
                <a:gd name="T39" fmla="*/ 10 h 68"/>
                <a:gd name="T40" fmla="*/ 86 w 290"/>
                <a:gd name="T41" fmla="*/ 36 h 68"/>
                <a:gd name="T42" fmla="*/ 119 w 290"/>
                <a:gd name="T43" fmla="*/ 36 h 68"/>
                <a:gd name="T44" fmla="*/ 119 w 290"/>
                <a:gd name="T45" fmla="*/ 10 h 68"/>
                <a:gd name="T46" fmla="*/ 157 w 290"/>
                <a:gd name="T47" fmla="*/ 10 h 68"/>
                <a:gd name="T48" fmla="*/ 124 w 290"/>
                <a:gd name="T49" fmla="*/ 10 h 68"/>
                <a:gd name="T50" fmla="*/ 124 w 290"/>
                <a:gd name="T51" fmla="*/ 36 h 68"/>
                <a:gd name="T52" fmla="*/ 157 w 290"/>
                <a:gd name="T53" fmla="*/ 36 h 68"/>
                <a:gd name="T54" fmla="*/ 157 w 290"/>
                <a:gd name="T55" fmla="*/ 10 h 68"/>
                <a:gd name="T56" fmla="*/ 196 w 290"/>
                <a:gd name="T57" fmla="*/ 10 h 68"/>
                <a:gd name="T58" fmla="*/ 163 w 290"/>
                <a:gd name="T59" fmla="*/ 10 h 68"/>
                <a:gd name="T60" fmla="*/ 163 w 290"/>
                <a:gd name="T61" fmla="*/ 36 h 68"/>
                <a:gd name="T62" fmla="*/ 196 w 290"/>
                <a:gd name="T63" fmla="*/ 36 h 68"/>
                <a:gd name="T64" fmla="*/ 196 w 290"/>
                <a:gd name="T65" fmla="*/ 10 h 68"/>
                <a:gd name="T66" fmla="*/ 234 w 290"/>
                <a:gd name="T67" fmla="*/ 10 h 68"/>
                <a:gd name="T68" fmla="*/ 201 w 290"/>
                <a:gd name="T69" fmla="*/ 10 h 68"/>
                <a:gd name="T70" fmla="*/ 201 w 290"/>
                <a:gd name="T71" fmla="*/ 36 h 68"/>
                <a:gd name="T72" fmla="*/ 234 w 290"/>
                <a:gd name="T73" fmla="*/ 36 h 68"/>
                <a:gd name="T74" fmla="*/ 234 w 290"/>
                <a:gd name="T75" fmla="*/ 10 h 68"/>
                <a:gd name="T76" fmla="*/ 280 w 290"/>
                <a:gd name="T77" fmla="*/ 31 h 68"/>
                <a:gd name="T78" fmla="*/ 259 w 290"/>
                <a:gd name="T79" fmla="*/ 10 h 68"/>
                <a:gd name="T80" fmla="*/ 239 w 290"/>
                <a:gd name="T81" fmla="*/ 10 h 68"/>
                <a:gd name="T82" fmla="*/ 239 w 290"/>
                <a:gd name="T83" fmla="*/ 36 h 68"/>
                <a:gd name="T84" fmla="*/ 280 w 290"/>
                <a:gd name="T85" fmla="*/ 36 h 68"/>
                <a:gd name="T86" fmla="*/ 280 w 290"/>
                <a:gd name="T87" fmla="*/ 3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0" h="68">
                  <a:moveTo>
                    <a:pt x="290" y="31"/>
                  </a:moveTo>
                  <a:cubicBezTo>
                    <a:pt x="290" y="68"/>
                    <a:pt x="290" y="68"/>
                    <a:pt x="29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76" y="0"/>
                    <a:pt x="290" y="14"/>
                    <a:pt x="290" y="31"/>
                  </a:cubicBezTo>
                  <a:close/>
                  <a:moveTo>
                    <a:pt x="43" y="10"/>
                  </a:moveTo>
                  <a:cubicBezTo>
                    <a:pt x="21" y="10"/>
                    <a:pt x="21" y="10"/>
                    <a:pt x="21" y="10"/>
                  </a:cubicBezTo>
                  <a:cubicBezTo>
                    <a:pt x="15" y="10"/>
                    <a:pt x="11" y="15"/>
                    <a:pt x="11" y="21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43" y="36"/>
                    <a:pt x="43" y="36"/>
                    <a:pt x="43" y="36"/>
                  </a:cubicBezTo>
                  <a:lnTo>
                    <a:pt x="43" y="10"/>
                  </a:lnTo>
                  <a:close/>
                  <a:moveTo>
                    <a:pt x="81" y="10"/>
                  </a:moveTo>
                  <a:cubicBezTo>
                    <a:pt x="48" y="10"/>
                    <a:pt x="48" y="10"/>
                    <a:pt x="48" y="10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81" y="36"/>
                    <a:pt x="81" y="36"/>
                    <a:pt x="81" y="36"/>
                  </a:cubicBezTo>
                  <a:lnTo>
                    <a:pt x="81" y="10"/>
                  </a:lnTo>
                  <a:close/>
                  <a:moveTo>
                    <a:pt x="119" y="10"/>
                  </a:moveTo>
                  <a:cubicBezTo>
                    <a:pt x="86" y="10"/>
                    <a:pt x="86" y="10"/>
                    <a:pt x="86" y="10"/>
                  </a:cubicBezTo>
                  <a:cubicBezTo>
                    <a:pt x="86" y="36"/>
                    <a:pt x="86" y="36"/>
                    <a:pt x="86" y="36"/>
                  </a:cubicBezTo>
                  <a:cubicBezTo>
                    <a:pt x="119" y="36"/>
                    <a:pt x="119" y="36"/>
                    <a:pt x="119" y="36"/>
                  </a:cubicBezTo>
                  <a:lnTo>
                    <a:pt x="119" y="10"/>
                  </a:lnTo>
                  <a:close/>
                  <a:moveTo>
                    <a:pt x="157" y="10"/>
                  </a:moveTo>
                  <a:cubicBezTo>
                    <a:pt x="124" y="10"/>
                    <a:pt x="124" y="10"/>
                    <a:pt x="124" y="10"/>
                  </a:cubicBezTo>
                  <a:cubicBezTo>
                    <a:pt x="124" y="36"/>
                    <a:pt x="124" y="36"/>
                    <a:pt x="124" y="36"/>
                  </a:cubicBezTo>
                  <a:cubicBezTo>
                    <a:pt x="157" y="36"/>
                    <a:pt x="157" y="36"/>
                    <a:pt x="157" y="36"/>
                  </a:cubicBezTo>
                  <a:lnTo>
                    <a:pt x="157" y="10"/>
                  </a:lnTo>
                  <a:close/>
                  <a:moveTo>
                    <a:pt x="196" y="10"/>
                  </a:moveTo>
                  <a:cubicBezTo>
                    <a:pt x="163" y="10"/>
                    <a:pt x="163" y="10"/>
                    <a:pt x="163" y="10"/>
                  </a:cubicBezTo>
                  <a:cubicBezTo>
                    <a:pt x="163" y="36"/>
                    <a:pt x="163" y="36"/>
                    <a:pt x="163" y="36"/>
                  </a:cubicBezTo>
                  <a:cubicBezTo>
                    <a:pt x="196" y="36"/>
                    <a:pt x="196" y="36"/>
                    <a:pt x="196" y="36"/>
                  </a:cubicBezTo>
                  <a:lnTo>
                    <a:pt x="196" y="10"/>
                  </a:lnTo>
                  <a:close/>
                  <a:moveTo>
                    <a:pt x="234" y="10"/>
                  </a:moveTo>
                  <a:cubicBezTo>
                    <a:pt x="201" y="10"/>
                    <a:pt x="201" y="10"/>
                    <a:pt x="201" y="10"/>
                  </a:cubicBezTo>
                  <a:cubicBezTo>
                    <a:pt x="201" y="36"/>
                    <a:pt x="201" y="36"/>
                    <a:pt x="201" y="36"/>
                  </a:cubicBezTo>
                  <a:cubicBezTo>
                    <a:pt x="234" y="36"/>
                    <a:pt x="234" y="36"/>
                    <a:pt x="234" y="36"/>
                  </a:cubicBezTo>
                  <a:lnTo>
                    <a:pt x="234" y="10"/>
                  </a:lnTo>
                  <a:close/>
                  <a:moveTo>
                    <a:pt x="280" y="31"/>
                  </a:moveTo>
                  <a:cubicBezTo>
                    <a:pt x="280" y="19"/>
                    <a:pt x="271" y="10"/>
                    <a:pt x="259" y="10"/>
                  </a:cubicBezTo>
                  <a:cubicBezTo>
                    <a:pt x="239" y="10"/>
                    <a:pt x="239" y="10"/>
                    <a:pt x="239" y="10"/>
                  </a:cubicBezTo>
                  <a:cubicBezTo>
                    <a:pt x="239" y="36"/>
                    <a:pt x="239" y="36"/>
                    <a:pt x="239" y="36"/>
                  </a:cubicBezTo>
                  <a:cubicBezTo>
                    <a:pt x="280" y="36"/>
                    <a:pt x="280" y="36"/>
                    <a:pt x="280" y="36"/>
                  </a:cubicBezTo>
                  <a:lnTo>
                    <a:pt x="280" y="31"/>
                  </a:lnTo>
                  <a:close/>
                </a:path>
              </a:pathLst>
            </a:custGeom>
            <a:solidFill>
              <a:srgbClr val="D1BA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742668" y="1076479"/>
            <a:ext cx="792119" cy="298451"/>
            <a:chOff x="1741780" y="2961879"/>
            <a:chExt cx="660400" cy="298451"/>
          </a:xfrm>
        </p:grpSpPr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2311693" y="3211117"/>
              <a:ext cx="41275" cy="49213"/>
            </a:xfrm>
            <a:prstGeom prst="ellipse">
              <a:avLst/>
            </a:prstGeom>
            <a:solidFill>
              <a:srgbClr val="633F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3" name="Freeform 19"/>
            <p:cNvSpPr>
              <a:spLocks noEditPoints="1"/>
            </p:cNvSpPr>
            <p:nvPr/>
          </p:nvSpPr>
          <p:spPr bwMode="auto">
            <a:xfrm>
              <a:off x="1741780" y="2961879"/>
              <a:ext cx="660400" cy="249238"/>
            </a:xfrm>
            <a:custGeom>
              <a:avLst/>
              <a:gdLst>
                <a:gd name="T0" fmla="*/ 211 w 211"/>
                <a:gd name="T1" fmla="*/ 45 h 72"/>
                <a:gd name="T2" fmla="*/ 189 w 211"/>
                <a:gd name="T3" fmla="*/ 23 h 72"/>
                <a:gd name="T4" fmla="*/ 173 w 211"/>
                <a:gd name="T5" fmla="*/ 23 h 72"/>
                <a:gd name="T6" fmla="*/ 173 w 211"/>
                <a:gd name="T7" fmla="*/ 0 h 72"/>
                <a:gd name="T8" fmla="*/ 0 w 211"/>
                <a:gd name="T9" fmla="*/ 0 h 72"/>
                <a:gd name="T10" fmla="*/ 0 w 211"/>
                <a:gd name="T11" fmla="*/ 34 h 72"/>
                <a:gd name="T12" fmla="*/ 0 w 211"/>
                <a:gd name="T13" fmla="*/ 69 h 72"/>
                <a:gd name="T14" fmla="*/ 0 w 211"/>
                <a:gd name="T15" fmla="*/ 72 h 72"/>
                <a:gd name="T16" fmla="*/ 23 w 211"/>
                <a:gd name="T17" fmla="*/ 72 h 72"/>
                <a:gd name="T18" fmla="*/ 41 w 211"/>
                <a:gd name="T19" fmla="*/ 72 h 72"/>
                <a:gd name="T20" fmla="*/ 189 w 211"/>
                <a:gd name="T21" fmla="*/ 72 h 72"/>
                <a:gd name="T22" fmla="*/ 211 w 211"/>
                <a:gd name="T23" fmla="*/ 72 h 72"/>
                <a:gd name="T24" fmla="*/ 211 w 211"/>
                <a:gd name="T25" fmla="*/ 45 h 72"/>
                <a:gd name="T26" fmla="*/ 204 w 211"/>
                <a:gd name="T27" fmla="*/ 49 h 72"/>
                <a:gd name="T28" fmla="*/ 174 w 211"/>
                <a:gd name="T29" fmla="*/ 49 h 72"/>
                <a:gd name="T30" fmla="*/ 174 w 211"/>
                <a:gd name="T31" fmla="*/ 30 h 72"/>
                <a:gd name="T32" fmla="*/ 189 w 211"/>
                <a:gd name="T33" fmla="*/ 30 h 72"/>
                <a:gd name="T34" fmla="*/ 204 w 211"/>
                <a:gd name="T35" fmla="*/ 45 h 72"/>
                <a:gd name="T36" fmla="*/ 204 w 211"/>
                <a:gd name="T37" fmla="*/ 49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1" h="72">
                  <a:moveTo>
                    <a:pt x="211" y="45"/>
                  </a:moveTo>
                  <a:cubicBezTo>
                    <a:pt x="211" y="33"/>
                    <a:pt x="201" y="23"/>
                    <a:pt x="189" y="23"/>
                  </a:cubicBezTo>
                  <a:cubicBezTo>
                    <a:pt x="173" y="23"/>
                    <a:pt x="173" y="23"/>
                    <a:pt x="173" y="23"/>
                  </a:cubicBezTo>
                  <a:cubicBezTo>
                    <a:pt x="173" y="0"/>
                    <a:pt x="173" y="0"/>
                    <a:pt x="17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41" y="72"/>
                    <a:pt x="41" y="72"/>
                    <a:pt x="41" y="72"/>
                  </a:cubicBezTo>
                  <a:cubicBezTo>
                    <a:pt x="189" y="72"/>
                    <a:pt x="189" y="72"/>
                    <a:pt x="189" y="72"/>
                  </a:cubicBezTo>
                  <a:cubicBezTo>
                    <a:pt x="211" y="72"/>
                    <a:pt x="211" y="72"/>
                    <a:pt x="211" y="72"/>
                  </a:cubicBezTo>
                  <a:lnTo>
                    <a:pt x="211" y="45"/>
                  </a:lnTo>
                  <a:close/>
                  <a:moveTo>
                    <a:pt x="204" y="49"/>
                  </a:moveTo>
                  <a:cubicBezTo>
                    <a:pt x="174" y="49"/>
                    <a:pt x="174" y="49"/>
                    <a:pt x="174" y="49"/>
                  </a:cubicBezTo>
                  <a:cubicBezTo>
                    <a:pt x="174" y="30"/>
                    <a:pt x="174" y="30"/>
                    <a:pt x="174" y="30"/>
                  </a:cubicBezTo>
                  <a:cubicBezTo>
                    <a:pt x="189" y="30"/>
                    <a:pt x="189" y="30"/>
                    <a:pt x="189" y="30"/>
                  </a:cubicBezTo>
                  <a:cubicBezTo>
                    <a:pt x="197" y="30"/>
                    <a:pt x="204" y="37"/>
                    <a:pt x="204" y="45"/>
                  </a:cubicBezTo>
                  <a:lnTo>
                    <a:pt x="204" y="49"/>
                  </a:lnTo>
                  <a:close/>
                </a:path>
              </a:pathLst>
            </a:custGeom>
            <a:solidFill>
              <a:srgbClr val="43BD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4" name="Oval 20"/>
            <p:cNvSpPr>
              <a:spLocks noChangeArrowheads="1"/>
            </p:cNvSpPr>
            <p:nvPr/>
          </p:nvSpPr>
          <p:spPr bwMode="auto">
            <a:xfrm>
              <a:off x="1851318" y="3211117"/>
              <a:ext cx="41275" cy="49213"/>
            </a:xfrm>
            <a:prstGeom prst="ellipse">
              <a:avLst/>
            </a:prstGeom>
            <a:solidFill>
              <a:srgbClr val="633F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5" name="Oval 21"/>
            <p:cNvSpPr>
              <a:spLocks noChangeArrowheads="1"/>
            </p:cNvSpPr>
            <p:nvPr/>
          </p:nvSpPr>
          <p:spPr bwMode="auto">
            <a:xfrm>
              <a:off x="1790993" y="3211117"/>
              <a:ext cx="41275" cy="49213"/>
            </a:xfrm>
            <a:prstGeom prst="ellipse">
              <a:avLst/>
            </a:prstGeom>
            <a:solidFill>
              <a:srgbClr val="633F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27410" y="1076479"/>
            <a:ext cx="1041254" cy="8330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0714" y="3435968"/>
            <a:ext cx="526817" cy="40974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82302" y="1899464"/>
            <a:ext cx="1136250" cy="95625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12804" y="2589925"/>
            <a:ext cx="342488" cy="125578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99850" y="3451964"/>
            <a:ext cx="787500" cy="3937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59165" y="2021717"/>
            <a:ext cx="639691" cy="102631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93259" y="3061572"/>
            <a:ext cx="749169" cy="60444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97410" y="3356339"/>
            <a:ext cx="1530000" cy="585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972210" y="2118097"/>
            <a:ext cx="1698750" cy="348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278440" y="4053531"/>
            <a:ext cx="3183750" cy="641250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2602631" y="3510332"/>
            <a:ext cx="625474" cy="862013"/>
            <a:chOff x="2119313" y="909638"/>
            <a:chExt cx="625474" cy="862013"/>
          </a:xfrm>
        </p:grpSpPr>
        <p:sp>
          <p:nvSpPr>
            <p:cNvPr id="32" name="Freeform 5"/>
            <p:cNvSpPr>
              <a:spLocks/>
            </p:cNvSpPr>
            <p:nvPr/>
          </p:nvSpPr>
          <p:spPr bwMode="auto">
            <a:xfrm>
              <a:off x="2119313" y="909638"/>
              <a:ext cx="625474" cy="862013"/>
            </a:xfrm>
            <a:custGeom>
              <a:avLst/>
              <a:gdLst>
                <a:gd name="T0" fmla="*/ 129 w 385"/>
                <a:gd name="T1" fmla="*/ 0 h 532"/>
                <a:gd name="T2" fmla="*/ 331 w 385"/>
                <a:gd name="T3" fmla="*/ 375 h 532"/>
                <a:gd name="T4" fmla="*/ 45 w 385"/>
                <a:gd name="T5" fmla="*/ 409 h 532"/>
                <a:gd name="T6" fmla="*/ 95 w 385"/>
                <a:gd name="T7" fmla="*/ 197 h 532"/>
                <a:gd name="T8" fmla="*/ 129 w 385"/>
                <a:gd name="T9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5" h="532">
                  <a:moveTo>
                    <a:pt x="129" y="0"/>
                  </a:moveTo>
                  <a:cubicBezTo>
                    <a:pt x="129" y="0"/>
                    <a:pt x="385" y="218"/>
                    <a:pt x="331" y="375"/>
                  </a:cubicBezTo>
                  <a:cubicBezTo>
                    <a:pt x="278" y="532"/>
                    <a:pt x="90" y="508"/>
                    <a:pt x="45" y="409"/>
                  </a:cubicBezTo>
                  <a:cubicBezTo>
                    <a:pt x="0" y="310"/>
                    <a:pt x="57" y="246"/>
                    <a:pt x="95" y="197"/>
                  </a:cubicBezTo>
                  <a:cubicBezTo>
                    <a:pt x="159" y="116"/>
                    <a:pt x="129" y="0"/>
                    <a:pt x="129" y="0"/>
                  </a:cubicBezTo>
                  <a:close/>
                </a:path>
              </a:pathLst>
            </a:custGeom>
            <a:solidFill>
              <a:srgbClr val="42BDA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5" name="Freeform 6"/>
            <p:cNvSpPr>
              <a:spLocks noEditPoints="1"/>
            </p:cNvSpPr>
            <p:nvPr/>
          </p:nvSpPr>
          <p:spPr bwMode="auto">
            <a:xfrm>
              <a:off x="2317750" y="1333500"/>
              <a:ext cx="217487" cy="220663"/>
            </a:xfrm>
            <a:custGeom>
              <a:avLst/>
              <a:gdLst>
                <a:gd name="T0" fmla="*/ 23 w 134"/>
                <a:gd name="T1" fmla="*/ 0 h 136"/>
                <a:gd name="T2" fmla="*/ 23 w 134"/>
                <a:gd name="T3" fmla="*/ 41 h 136"/>
                <a:gd name="T4" fmla="*/ 63 w 134"/>
                <a:gd name="T5" fmla="*/ 41 h 136"/>
                <a:gd name="T6" fmla="*/ 63 w 134"/>
                <a:gd name="T7" fmla="*/ 0 h 136"/>
                <a:gd name="T8" fmla="*/ 86 w 134"/>
                <a:gd name="T9" fmla="*/ 0 h 136"/>
                <a:gd name="T10" fmla="*/ 86 w 134"/>
                <a:gd name="T11" fmla="*/ 105 h 136"/>
                <a:gd name="T12" fmla="*/ 63 w 134"/>
                <a:gd name="T13" fmla="*/ 105 h 136"/>
                <a:gd name="T14" fmla="*/ 63 w 134"/>
                <a:gd name="T15" fmla="*/ 61 h 136"/>
                <a:gd name="T16" fmla="*/ 23 w 134"/>
                <a:gd name="T17" fmla="*/ 61 h 136"/>
                <a:gd name="T18" fmla="*/ 23 w 134"/>
                <a:gd name="T19" fmla="*/ 105 h 136"/>
                <a:gd name="T20" fmla="*/ 0 w 134"/>
                <a:gd name="T21" fmla="*/ 105 h 136"/>
                <a:gd name="T22" fmla="*/ 0 w 134"/>
                <a:gd name="T23" fmla="*/ 0 h 136"/>
                <a:gd name="T24" fmla="*/ 23 w 134"/>
                <a:gd name="T25" fmla="*/ 0 h 136"/>
                <a:gd name="T26" fmla="*/ 99 w 134"/>
                <a:gd name="T27" fmla="*/ 136 h 136"/>
                <a:gd name="T28" fmla="*/ 99 w 134"/>
                <a:gd name="T29" fmla="*/ 129 h 136"/>
                <a:gd name="T30" fmla="*/ 106 w 134"/>
                <a:gd name="T31" fmla="*/ 124 h 136"/>
                <a:gd name="T32" fmla="*/ 122 w 134"/>
                <a:gd name="T33" fmla="*/ 103 h 136"/>
                <a:gd name="T34" fmla="*/ 114 w 134"/>
                <a:gd name="T35" fmla="*/ 95 h 136"/>
                <a:gd name="T36" fmla="*/ 103 w 134"/>
                <a:gd name="T37" fmla="*/ 99 h 136"/>
                <a:gd name="T38" fmla="*/ 100 w 134"/>
                <a:gd name="T39" fmla="*/ 91 h 136"/>
                <a:gd name="T40" fmla="*/ 116 w 134"/>
                <a:gd name="T41" fmla="*/ 86 h 136"/>
                <a:gd name="T42" fmla="*/ 133 w 134"/>
                <a:gd name="T43" fmla="*/ 102 h 136"/>
                <a:gd name="T44" fmla="*/ 120 w 134"/>
                <a:gd name="T45" fmla="*/ 123 h 136"/>
                <a:gd name="T46" fmla="*/ 116 w 134"/>
                <a:gd name="T47" fmla="*/ 127 h 136"/>
                <a:gd name="T48" fmla="*/ 116 w 134"/>
                <a:gd name="T49" fmla="*/ 127 h 136"/>
                <a:gd name="T50" fmla="*/ 134 w 134"/>
                <a:gd name="T51" fmla="*/ 127 h 136"/>
                <a:gd name="T52" fmla="*/ 134 w 134"/>
                <a:gd name="T53" fmla="*/ 136 h 136"/>
                <a:gd name="T54" fmla="*/ 99 w 134"/>
                <a:gd name="T5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4" h="136">
                  <a:moveTo>
                    <a:pt x="23" y="0"/>
                  </a:moveTo>
                  <a:cubicBezTo>
                    <a:pt x="23" y="41"/>
                    <a:pt x="23" y="41"/>
                    <a:pt x="2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6" y="105"/>
                    <a:pt x="86" y="105"/>
                    <a:pt x="86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61"/>
                    <a:pt x="63" y="61"/>
                    <a:pt x="63" y="61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105"/>
                    <a:pt x="23" y="105"/>
                    <a:pt x="23" y="105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3" y="0"/>
                  </a:lnTo>
                  <a:close/>
                  <a:moveTo>
                    <a:pt x="99" y="136"/>
                  </a:moveTo>
                  <a:cubicBezTo>
                    <a:pt x="99" y="129"/>
                    <a:pt x="99" y="129"/>
                    <a:pt x="99" y="129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16" y="114"/>
                    <a:pt x="122" y="108"/>
                    <a:pt x="122" y="103"/>
                  </a:cubicBezTo>
                  <a:cubicBezTo>
                    <a:pt x="122" y="99"/>
                    <a:pt x="119" y="95"/>
                    <a:pt x="114" y="95"/>
                  </a:cubicBezTo>
                  <a:cubicBezTo>
                    <a:pt x="109" y="95"/>
                    <a:pt x="106" y="97"/>
                    <a:pt x="103" y="99"/>
                  </a:cubicBezTo>
                  <a:cubicBezTo>
                    <a:pt x="100" y="91"/>
                    <a:pt x="100" y="91"/>
                    <a:pt x="100" y="91"/>
                  </a:cubicBezTo>
                  <a:cubicBezTo>
                    <a:pt x="104" y="88"/>
                    <a:pt x="109" y="86"/>
                    <a:pt x="116" y="86"/>
                  </a:cubicBezTo>
                  <a:cubicBezTo>
                    <a:pt x="127" y="86"/>
                    <a:pt x="133" y="93"/>
                    <a:pt x="133" y="102"/>
                  </a:cubicBezTo>
                  <a:cubicBezTo>
                    <a:pt x="133" y="110"/>
                    <a:pt x="127" y="116"/>
                    <a:pt x="120" y="123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16" y="127"/>
                    <a:pt x="116" y="127"/>
                    <a:pt x="116" y="127"/>
                  </a:cubicBezTo>
                  <a:cubicBezTo>
                    <a:pt x="134" y="127"/>
                    <a:pt x="134" y="127"/>
                    <a:pt x="134" y="127"/>
                  </a:cubicBezTo>
                  <a:cubicBezTo>
                    <a:pt x="134" y="136"/>
                    <a:pt x="134" y="136"/>
                    <a:pt x="134" y="136"/>
                  </a:cubicBezTo>
                  <a:lnTo>
                    <a:pt x="99" y="136"/>
                  </a:lnTo>
                  <a:close/>
                </a:path>
              </a:pathLst>
            </a:custGeom>
            <a:solidFill>
              <a:srgbClr val="BCD6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</p:spTree>
    <p:extLst>
      <p:ext uri="{BB962C8B-B14F-4D97-AF65-F5344CB8AC3E}">
        <p14:creationId xmlns:p14="http://schemas.microsoft.com/office/powerpoint/2010/main" val="4020990507"/>
      </p:ext>
    </p:extLst>
  </p:cSld>
  <p:clrMapOvr>
    <a:masterClrMapping/>
  </p:clrMapOvr>
</p:sld>
</file>

<file path=ppt/theme/theme1.xml><?xml version="1.0" encoding="utf-8"?>
<a:theme xmlns:a="http://schemas.openxmlformats.org/drawingml/2006/main" name="Energetikos1">
  <a:themeElements>
    <a:clrScheme name="Custom 13">
      <a:dk1>
        <a:srgbClr val="4D4D4D"/>
      </a:dk1>
      <a:lt1>
        <a:srgbClr val="FFFFFF"/>
      </a:lt1>
      <a:dk2>
        <a:srgbClr val="FFFFFF"/>
      </a:dk2>
      <a:lt2>
        <a:srgbClr val="42BDA3"/>
      </a:lt2>
      <a:accent1>
        <a:srgbClr val="D1BA93"/>
      </a:accent1>
      <a:accent2>
        <a:srgbClr val="633F17"/>
      </a:accent2>
      <a:accent3>
        <a:srgbClr val="8DD7C7"/>
      </a:accent3>
      <a:accent4>
        <a:srgbClr val="BFD730"/>
      </a:accent4>
      <a:accent5>
        <a:srgbClr val="E5EFAC"/>
      </a:accent5>
      <a:accent6>
        <a:srgbClr val="D9F1EC"/>
      </a:accent6>
      <a:hlink>
        <a:srgbClr val="BFD730"/>
      </a:hlink>
      <a:folHlink>
        <a:srgbClr val="D38E42"/>
      </a:folHlink>
    </a:clrScheme>
    <a:fontScheme name="Custom 1">
      <a:majorFont>
        <a:latin typeface="Foco"/>
        <a:ea typeface=""/>
        <a:cs typeface=""/>
      </a:majorFont>
      <a:minorFont>
        <a:latin typeface="Foc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etikos1" id="{29429016-11C3-4989-8D1C-13EBC6C01ACB}" vid="{2F4B0B70-B342-49F6-8F24-1CC76C55FD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F39593B1231A54BAD5EACC64C984BAA" ma:contentTypeVersion="15" ma:contentTypeDescription="Kurkite naują dokumentą." ma:contentTypeScope="" ma:versionID="0af0263d246db40b809c417e592afe8b">
  <xsd:schema xmlns:xsd="http://www.w3.org/2001/XMLSchema" xmlns:xs="http://www.w3.org/2001/XMLSchema" xmlns:p="http://schemas.microsoft.com/office/2006/metadata/properties" xmlns:ns2="2723e292-63f1-44a0-aa91-5e77371ad662" xmlns:ns3="c10e7b07-6583-4764-a4d4-08c58f97fe7f" targetNamespace="http://schemas.microsoft.com/office/2006/metadata/properties" ma:root="true" ma:fieldsID="7088dc76bfed355180dc8961ef827b7c" ns2:_="" ns3:_="">
    <xsd:import namespace="2723e292-63f1-44a0-aa91-5e77371ad662"/>
    <xsd:import namespace="c10e7b07-6583-4764-a4d4-08c58f97f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e292-63f1-44a0-aa91-5e77371ad6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08049582-af26-4f7a-a98f-3d23221832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e7b07-6583-4764-a4d4-08c58f97f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9f966dd-86af-4243-92de-53fb831f7cf3}" ma:internalName="TaxCatchAll" ma:showField="CatchAllData" ma:web="c10e7b07-6583-4764-a4d4-08c58f97f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10e7b07-6583-4764-a4d4-08c58f97fe7f">
      <UserInfo>
        <DisplayName/>
        <AccountId xsi:nil="true"/>
        <AccountType/>
      </UserInfo>
    </SharedWithUsers>
    <TaxCatchAll xmlns="c10e7b07-6583-4764-a4d4-08c58f97fe7f" xsi:nil="true"/>
    <lcf76f155ced4ddcb4097134ff3c332f xmlns="2723e292-63f1-44a0-aa91-5e77371ad6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485048-0C4C-4ABA-8E04-1FDA2275D367}"/>
</file>

<file path=customXml/itemProps2.xml><?xml version="1.0" encoding="utf-8"?>
<ds:datastoreItem xmlns:ds="http://schemas.openxmlformats.org/officeDocument/2006/customXml" ds:itemID="{1637BC1E-3784-4EEC-B1C5-9A1E3CFBBBEE}"/>
</file>

<file path=customXml/itemProps3.xml><?xml version="1.0" encoding="utf-8"?>
<ds:datastoreItem xmlns:ds="http://schemas.openxmlformats.org/officeDocument/2006/customXml" ds:itemID="{19D83973-E5DB-453F-8613-EB79F4F81D9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28628</TotalTime>
  <Words>114</Words>
  <Application>Microsoft Office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Foco</vt:lpstr>
      <vt:lpstr>Foco Light</vt:lpstr>
      <vt:lpstr>Energetikos1</vt:lpstr>
      <vt:lpstr>Lietuvos vandenilio platformos antrasis narių susitikimas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</dc:creator>
  <cp:lastModifiedBy>Ieva Visockienė</cp:lastModifiedBy>
  <cp:revision>1512</cp:revision>
  <cp:lastPrinted>2019-03-21T11:54:22Z</cp:lastPrinted>
  <dcterms:created xsi:type="dcterms:W3CDTF">2016-04-12T04:42:49Z</dcterms:created>
  <dcterms:modified xsi:type="dcterms:W3CDTF">2021-02-22T14:27:30Z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0x010100CF39593B1231A54BAD5EACC64C984BAA</vt:lpwstr>
  </property>
  <property fmtid="{D5CDD505-2E9C-101B-9397-08002B2CF9AE}" pid="3" name="Order">
    <vt:r8>470000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