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4"/>
  </p:sldMasterIdLst>
  <p:notesMasterIdLst>
    <p:notesMasterId r:id="rId7"/>
  </p:notesMasterIdLst>
  <p:handoutMasterIdLst>
    <p:handoutMasterId r:id="rId8"/>
  </p:handoutMasterIdLst>
  <p:sldIdLst>
    <p:sldId id="515" r:id="rId5"/>
    <p:sldId id="531" r:id="rId6"/>
  </p:sldIdLst>
  <p:sldSz cx="9144000" cy="5143500" type="screen16x9"/>
  <p:notesSz cx="6797675" cy="9926638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as Lukosevicius" initials="TL" lastIdx="11" clrIdx="0">
    <p:extLst>
      <p:ext uri="{19B8F6BF-5375-455C-9EA6-DF929625EA0E}">
        <p15:presenceInfo xmlns:p15="http://schemas.microsoft.com/office/powerpoint/2012/main" userId="S-1-5-21-1639343680-2082710128-3070128069-11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D631"/>
    <a:srgbClr val="42BDA4"/>
    <a:srgbClr val="F36B21"/>
    <a:srgbClr val="633F17"/>
    <a:srgbClr val="D1BA93"/>
    <a:srgbClr val="08B297"/>
    <a:srgbClr val="777777"/>
    <a:srgbClr val="333333"/>
    <a:srgbClr val="C0C0C0"/>
    <a:srgbClr val="FFF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A35569-086E-A1DC-7C26-441B5641F6C2}" v="1" dt="2021-02-22T14:06:06.3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05" autoAdjust="0"/>
    <p:restoredTop sz="85093" autoAdjust="0"/>
  </p:normalViewPr>
  <p:slideViewPr>
    <p:cSldViewPr snapToGrid="0">
      <p:cViewPr varScale="1">
        <p:scale>
          <a:sx n="113" d="100"/>
          <a:sy n="113" d="100"/>
        </p:scale>
        <p:origin x="283" y="91"/>
      </p:cViewPr>
      <p:guideLst>
        <p:guide orient="horz" pos="272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3468" y="-87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eva Visockienė" userId="S::i.visockiene@enmin.lt::3a440e80-0235-4a32-85c5-fc52bb283e40" providerId="AD" clId="Web-{D3A35569-086E-A1DC-7C26-441B5641F6C2}"/>
    <pc:docChg chg="modSld">
      <pc:chgData name="Ieva Visockienė" userId="S::i.visockiene@enmin.lt::3a440e80-0235-4a32-85c5-fc52bb283e40" providerId="AD" clId="Web-{D3A35569-086E-A1DC-7C26-441B5641F6C2}" dt="2021-02-22T14:06:06.323" v="0" actId="14100"/>
      <pc:docMkLst>
        <pc:docMk/>
      </pc:docMkLst>
      <pc:sldChg chg="modSp">
        <pc:chgData name="Ieva Visockienė" userId="S::i.visockiene@enmin.lt::3a440e80-0235-4a32-85c5-fc52bb283e40" providerId="AD" clId="Web-{D3A35569-086E-A1DC-7C26-441B5641F6C2}" dt="2021-02-22T14:06:06.323" v="0" actId="14100"/>
        <pc:sldMkLst>
          <pc:docMk/>
          <pc:sldMk cId="651399421" sldId="531"/>
        </pc:sldMkLst>
        <pc:spChg chg="mod">
          <ac:chgData name="Ieva Visockienė" userId="S::i.visockiene@enmin.lt::3a440e80-0235-4a32-85c5-fc52bb283e40" providerId="AD" clId="Web-{D3A35569-086E-A1DC-7C26-441B5641F6C2}" dt="2021-02-22T14:06:06.323" v="0" actId="14100"/>
          <ac:spMkLst>
            <pc:docMk/>
            <pc:sldMk cId="651399421" sldId="531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90" y="2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97C8C-C60D-480E-B939-06A82F5F2DFB}" type="datetimeFigureOut">
              <a:rPr lang="lt-LT" smtClean="0"/>
              <a:t>2021-02-22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8711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90" y="9428711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1CD87-4A45-4157-8ADA-8C7C0E3B566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34513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3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F21E74-4261-4AFD-BCE3-C5659583ED6D}" type="datetimeFigureOut">
              <a:rPr lang="lt-LT" smtClean="0"/>
              <a:t>2021-02-22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9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3CDF6-717D-44DF-89E3-86F4F60C370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70820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71222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Rectangle 8"/>
          <p:cNvSpPr/>
          <p:nvPr userDrawn="1"/>
        </p:nvSpPr>
        <p:spPr>
          <a:xfrm flipV="1">
            <a:off x="0" y="-1"/>
            <a:ext cx="8419641" cy="3940163"/>
          </a:xfrm>
          <a:prstGeom prst="round1Rect">
            <a:avLst/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12742" y="1970056"/>
            <a:ext cx="3124489" cy="899527"/>
          </a:xfrm>
        </p:spPr>
        <p:txBody>
          <a:bodyPr anchor="b">
            <a:normAutofit/>
          </a:bodyPr>
          <a:lstStyle>
            <a:lvl1pPr algn="l">
              <a:defRPr sz="1800" b="1">
                <a:solidFill>
                  <a:schemeClr val="bg1"/>
                </a:solidFill>
                <a:latin typeface="Foco" panose="020B0504050202020203" pitchFamily="34" charset="-7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2742" y="3010570"/>
            <a:ext cx="3124489" cy="929594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08B297"/>
                </a:solidFill>
                <a:latin typeface="Foco" panose="020B0504050202020203" pitchFamily="34" charset="-7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263010" y="3461779"/>
            <a:ext cx="526597" cy="20597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t-LT" sz="1050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>
          <a:xfrm>
            <a:off x="4612742" y="4628709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BCD631"/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429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303639-94B4-4FD1-BE97-274C781AB08B}" type="slidenum">
              <a:rPr lang="lt-LT" smtClean="0">
                <a:solidFill>
                  <a:srgbClr val="C0C0C0"/>
                </a:solidFill>
              </a:rPr>
              <a:pPr/>
              <a:t>‹#›</a:t>
            </a:fld>
            <a:endParaRPr lang="lt-LT" dirty="0">
              <a:solidFill>
                <a:srgbClr val="C0C0C0"/>
              </a:solidFill>
            </a:endParaRPr>
          </a:p>
        </p:txBody>
      </p:sp>
      <p:sp>
        <p:nvSpPr>
          <p:cNvPr id="10" name="Round Single Corner Rectangle 9"/>
          <p:cNvSpPr/>
          <p:nvPr userDrawn="1"/>
        </p:nvSpPr>
        <p:spPr>
          <a:xfrm flipV="1">
            <a:off x="7019567" y="-1"/>
            <a:ext cx="1400074" cy="3940163"/>
          </a:xfrm>
          <a:prstGeom prst="round1Rect">
            <a:avLst>
              <a:gd name="adj" fmla="val 50000"/>
            </a:avLst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5442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5865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1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94755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04678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Rectangle 8"/>
          <p:cNvSpPr/>
          <p:nvPr userDrawn="1"/>
        </p:nvSpPr>
        <p:spPr>
          <a:xfrm flipV="1">
            <a:off x="0" y="-1"/>
            <a:ext cx="8419641" cy="3940163"/>
          </a:xfrm>
          <a:prstGeom prst="round1Rect">
            <a:avLst/>
          </a:prstGeom>
          <a:solidFill>
            <a:srgbClr val="D1BA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Round Single Corner Rectangle 9"/>
          <p:cNvSpPr/>
          <p:nvPr userDrawn="1"/>
        </p:nvSpPr>
        <p:spPr>
          <a:xfrm flipV="1">
            <a:off x="0" y="-4"/>
            <a:ext cx="8419641" cy="814464"/>
          </a:xfrm>
          <a:prstGeom prst="round1Rect">
            <a:avLst>
              <a:gd name="adj" fmla="val 0"/>
            </a:avLst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12742" y="1970056"/>
            <a:ext cx="3124489" cy="899527"/>
          </a:xfrm>
        </p:spPr>
        <p:txBody>
          <a:bodyPr anchor="b">
            <a:normAutofit/>
          </a:bodyPr>
          <a:lstStyle>
            <a:lvl1pPr algn="l">
              <a:defRPr sz="1800" b="1">
                <a:solidFill>
                  <a:schemeClr val="bg1"/>
                </a:solidFill>
                <a:latin typeface="Foco" panose="020B0504050202020203" pitchFamily="34" charset="-7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2742" y="3010570"/>
            <a:ext cx="3124489" cy="929594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08B297"/>
                </a:solidFill>
                <a:latin typeface="Foco" panose="020B0504050202020203" pitchFamily="34" charset="-7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263010" y="3461779"/>
            <a:ext cx="526597" cy="20597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t-LT" sz="1050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>
          <a:xfrm>
            <a:off x="4612742" y="4628709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BCD631"/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429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303639-94B4-4FD1-BE97-274C781AB08B}" type="slidenum">
              <a:rPr lang="lt-LT" smtClean="0">
                <a:solidFill>
                  <a:srgbClr val="C0C0C0"/>
                </a:solidFill>
              </a:rPr>
              <a:pPr/>
              <a:t>‹#›</a:t>
            </a:fld>
            <a:endParaRPr lang="lt-LT" dirty="0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913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Single Corner Rectangle 1"/>
          <p:cNvSpPr/>
          <p:nvPr userDrawn="1"/>
        </p:nvSpPr>
        <p:spPr>
          <a:xfrm rot="10800000">
            <a:off x="336062" y="-5"/>
            <a:ext cx="8807938" cy="814465"/>
          </a:xfrm>
          <a:prstGeom prst="round1Rect">
            <a:avLst>
              <a:gd name="adj" fmla="val 45930"/>
            </a:avLst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endParaRPr lang="en-US" sz="1400" dirty="0">
              <a:solidFill>
                <a:schemeClr val="tx2"/>
              </a:solidFill>
              <a:latin typeface="Foco" panose="020B0504050202020203" pitchFamily="34" charset="-7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48000" y="970670"/>
            <a:ext cx="2860986" cy="3077661"/>
          </a:xfrm>
        </p:spPr>
        <p:txBody>
          <a:bodyPr anchor="ctr">
            <a:noAutofit/>
          </a:bodyPr>
          <a:lstStyle>
            <a:lvl2pPr>
              <a:buClr>
                <a:srgbClr val="BCD631"/>
              </a:buClr>
              <a:defRPr sz="1800" b="1">
                <a:solidFill>
                  <a:srgbClr val="BCD631"/>
                </a:solidFill>
                <a:latin typeface="Foco" panose="020B0504050202020203" pitchFamily="34" charset="-70"/>
              </a:defRPr>
            </a:lvl2pPr>
            <a:lvl3pPr>
              <a:buClr>
                <a:srgbClr val="BCD631"/>
              </a:buClr>
              <a:defRPr>
                <a:latin typeface="Foco Light" panose="020B0304050202020203" pitchFamily="34" charset="-70"/>
              </a:defRPr>
            </a:lvl3pPr>
            <a:lvl4pPr>
              <a:buClr>
                <a:srgbClr val="BCD631"/>
              </a:buClr>
              <a:defRPr>
                <a:latin typeface="Foco Light" panose="020B0304050202020203" pitchFamily="34" charset="-70"/>
              </a:defRPr>
            </a:lvl4pPr>
            <a:lvl5pPr>
              <a:buClr>
                <a:srgbClr val="BCD631"/>
              </a:buClr>
              <a:defRPr>
                <a:latin typeface="Foco Light" panose="020B0304050202020203" pitchFamily="34" charset="-70"/>
              </a:defRPr>
            </a:lvl5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429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303639-94B4-4FD1-BE97-274C781AB08B}" type="slidenum">
              <a:rPr lang="lt-LT" smtClean="0">
                <a:solidFill>
                  <a:srgbClr val="C0C0C0"/>
                </a:solidFill>
              </a:rPr>
              <a:pPr/>
              <a:t>‹#›</a:t>
            </a:fld>
            <a:endParaRPr lang="lt-LT" dirty="0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79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 userDrawn="1"/>
        </p:nvSpPr>
        <p:spPr>
          <a:xfrm rot="10800000">
            <a:off x="1008000" y="0"/>
            <a:ext cx="3972738" cy="2241873"/>
          </a:xfrm>
          <a:prstGeom prst="round2SameRect">
            <a:avLst/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24276" y="0"/>
            <a:ext cx="3399472" cy="2159794"/>
          </a:xfrm>
        </p:spPr>
        <p:txBody>
          <a:bodyPr anchor="b">
            <a:normAutofit/>
          </a:bodyPr>
          <a:lstStyle>
            <a:lvl1pPr>
              <a:defRPr sz="2000" b="1">
                <a:solidFill>
                  <a:schemeClr val="tx2"/>
                </a:solidFill>
                <a:latin typeface="Foco" panose="020B0504050202020203" pitchFamily="34" charset="-7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4276" y="2457361"/>
            <a:ext cx="4345004" cy="736005"/>
          </a:xfrm>
        </p:spPr>
        <p:txBody>
          <a:bodyPr/>
          <a:lstStyle>
            <a:lvl1pPr marL="0" indent="0">
              <a:buNone/>
              <a:defRPr sz="1800">
                <a:solidFill>
                  <a:srgbClr val="08B297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429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303639-94B4-4FD1-BE97-274C781AB08B}" type="slidenum">
              <a:rPr lang="lt-LT" smtClean="0">
                <a:solidFill>
                  <a:srgbClr val="C0C0C0"/>
                </a:solidFill>
              </a:rPr>
              <a:pPr/>
              <a:t>‹#›</a:t>
            </a:fld>
            <a:endParaRPr lang="lt-LT" dirty="0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512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 userDrawn="1"/>
        </p:nvSpPr>
        <p:spPr>
          <a:xfrm rot="10800000">
            <a:off x="1008000" y="0"/>
            <a:ext cx="3972738" cy="2241873"/>
          </a:xfrm>
          <a:prstGeom prst="round2SameRect">
            <a:avLst/>
          </a:prstGeom>
          <a:solidFill>
            <a:srgbClr val="D1BA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24276" y="0"/>
            <a:ext cx="3399472" cy="2159794"/>
          </a:xfrm>
        </p:spPr>
        <p:txBody>
          <a:bodyPr anchor="b">
            <a:normAutofit/>
          </a:bodyPr>
          <a:lstStyle>
            <a:lvl1pPr>
              <a:defRPr sz="2000" b="1">
                <a:solidFill>
                  <a:schemeClr val="tx2"/>
                </a:solidFill>
                <a:latin typeface="Foco" panose="020B0504050202020203" pitchFamily="34" charset="-7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4276" y="2457361"/>
            <a:ext cx="4345004" cy="736005"/>
          </a:xfrm>
        </p:spPr>
        <p:txBody>
          <a:bodyPr/>
          <a:lstStyle>
            <a:lvl1pPr marL="0" indent="0">
              <a:buNone/>
              <a:defRPr sz="1800">
                <a:solidFill>
                  <a:srgbClr val="08B297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429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303639-94B4-4FD1-BE97-274C781AB08B}" type="slidenum">
              <a:rPr lang="lt-LT" smtClean="0">
                <a:solidFill>
                  <a:srgbClr val="C0C0C0"/>
                </a:solidFill>
              </a:rPr>
              <a:pPr/>
              <a:t>‹#›</a:t>
            </a:fld>
            <a:endParaRPr lang="lt-LT" dirty="0">
              <a:solidFill>
                <a:srgbClr val="C0C0C0"/>
              </a:solidFill>
            </a:endParaRPr>
          </a:p>
        </p:txBody>
      </p:sp>
      <p:sp>
        <p:nvSpPr>
          <p:cNvPr id="6" name="Round Single Corner Rectangle 5"/>
          <p:cNvSpPr/>
          <p:nvPr userDrawn="1"/>
        </p:nvSpPr>
        <p:spPr>
          <a:xfrm flipV="1">
            <a:off x="1007999" y="-4"/>
            <a:ext cx="3972739" cy="814464"/>
          </a:xfrm>
          <a:prstGeom prst="round1Rect">
            <a:avLst>
              <a:gd name="adj" fmla="val 0"/>
            </a:avLst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92122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1pPr>
            <a:lvl2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2pPr>
            <a:lvl3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3pPr>
            <a:lvl4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4pPr>
            <a:lvl5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1pPr>
            <a:lvl2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2pPr>
            <a:lvl3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3pPr>
            <a:lvl4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4pPr>
            <a:lvl5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59930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6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80339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706055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7943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6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ounded Rectangle 8"/>
          <p:cNvSpPr/>
          <p:nvPr userDrawn="1"/>
        </p:nvSpPr>
        <p:spPr>
          <a:xfrm>
            <a:off x="8567823" y="4611916"/>
            <a:ext cx="267843" cy="282216"/>
          </a:xfrm>
          <a:prstGeom prst="roundRect">
            <a:avLst>
              <a:gd name="adj" fmla="val 16666"/>
            </a:avLst>
          </a:prstGeom>
          <a:noFill/>
          <a:ln w="6350">
            <a:solidFill>
              <a:srgbClr val="C0C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lt-LT" sz="1200" dirty="0">
              <a:solidFill>
                <a:schemeClr val="bg2"/>
              </a:solidFill>
              <a:latin typeface="Foco Light" panose="020B0304050202020203" pitchFamily="34" charset="-70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C0C0C0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592035"/>
            <a:ext cx="2640199" cy="1"/>
          </a:xfrm>
          <a:prstGeom prst="line">
            <a:avLst/>
          </a:prstGeom>
          <a:ln w="12700" cap="rnd">
            <a:solidFill>
              <a:srgbClr val="777777"/>
            </a:solidFill>
            <a:prstDash val="solid"/>
            <a:round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78096" y="4723258"/>
            <a:ext cx="1912806" cy="351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02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75" r:id="rId3"/>
    <p:sldLayoutId id="2147483676" r:id="rId4"/>
    <p:sldLayoutId id="2147483687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Foco" panose="020B0504050202020203" pitchFamily="34" charset="-7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+mj-lt"/>
        <a:buNone/>
        <a:defRPr sz="1600" kern="1200">
          <a:solidFill>
            <a:srgbClr val="633F17"/>
          </a:solidFill>
          <a:latin typeface="Foco" panose="020B0504050202020203" pitchFamily="34" charset="-70"/>
          <a:ea typeface="+mn-ea"/>
          <a:cs typeface="+mn-cs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 typeface="+mj-lt"/>
        <a:buNone/>
        <a:defRPr sz="1400" kern="1200">
          <a:solidFill>
            <a:schemeClr val="tx1"/>
          </a:solidFill>
          <a:latin typeface="Foco" panose="020B0504050202020203" pitchFamily="34" charset="-70"/>
          <a:ea typeface="+mn-ea"/>
          <a:cs typeface="+mn-cs"/>
        </a:defRPr>
      </a:lvl2pPr>
      <a:lvl3pPr marL="685800" indent="0" algn="l" defTabSz="685800" rtl="0" eaLnBrk="1" latinLnBrk="0" hangingPunct="1">
        <a:lnSpc>
          <a:spcPct val="90000"/>
        </a:lnSpc>
        <a:spcBef>
          <a:spcPts val="375"/>
        </a:spcBef>
        <a:buFont typeface="+mj-lt"/>
        <a:buNone/>
        <a:defRPr sz="1500" kern="1200">
          <a:solidFill>
            <a:schemeClr val="tx1"/>
          </a:solidFill>
          <a:latin typeface="Foco" panose="020B0504050202020203" pitchFamily="34" charset="-70"/>
          <a:ea typeface="+mn-ea"/>
          <a:cs typeface="+mn-cs"/>
        </a:defRPr>
      </a:lvl3pPr>
      <a:lvl4pPr marL="1028700" indent="0" algn="l" defTabSz="685800" rtl="0" eaLnBrk="1" latinLnBrk="0" hangingPunct="1">
        <a:lnSpc>
          <a:spcPct val="90000"/>
        </a:lnSpc>
        <a:spcBef>
          <a:spcPts val="375"/>
        </a:spcBef>
        <a:buFont typeface="+mj-lt"/>
        <a:buNone/>
        <a:defRPr sz="1350" kern="1200">
          <a:solidFill>
            <a:schemeClr val="tx1"/>
          </a:solidFill>
          <a:latin typeface="Foco" panose="020B0504050202020203" pitchFamily="34" charset="-70"/>
          <a:ea typeface="+mn-ea"/>
          <a:cs typeface="+mn-cs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 typeface="+mj-lt"/>
        <a:buNone/>
        <a:defRPr sz="1350" kern="1200">
          <a:solidFill>
            <a:schemeClr val="tx1"/>
          </a:solidFill>
          <a:latin typeface="Foco" panose="020B0504050202020203" pitchFamily="34" charset="-7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80907" y="1002453"/>
            <a:ext cx="4734559" cy="3045878"/>
          </a:xfrm>
        </p:spPr>
        <p:txBody>
          <a:bodyPr>
            <a:normAutofit lnSpcReduction="10000"/>
          </a:bodyPr>
          <a:lstStyle/>
          <a:p>
            <a:pPr>
              <a:buClr>
                <a:srgbClr val="BCD631"/>
              </a:buClr>
            </a:pPr>
            <a:endParaRPr lang="lt-LT" b="1" dirty="0">
              <a:solidFill>
                <a:srgbClr val="BCD631"/>
              </a:solidFill>
              <a:latin typeface="+mj-lt"/>
            </a:endParaRPr>
          </a:p>
          <a:p>
            <a:pPr marL="285750" indent="-285750">
              <a:buClr>
                <a:srgbClr val="F36B21"/>
              </a:buClr>
              <a:buFont typeface="Arial" panose="020B0604020202020204" pitchFamily="34" charset="0"/>
              <a:buChar char="•"/>
            </a:pPr>
            <a:r>
              <a:rPr lang="lt-LT" dirty="0">
                <a:solidFill>
                  <a:schemeClr val="tx1"/>
                </a:solidFill>
                <a:latin typeface="+mj-lt"/>
              </a:rPr>
              <a:t>Įsteigta 2020 m. lapkričio 30 d. – renginys ir Energetikos ministro sveikinimo žodis</a:t>
            </a:r>
          </a:p>
          <a:p>
            <a:pPr marL="285750" indent="-285750">
              <a:buClr>
                <a:srgbClr val="F36B21"/>
              </a:buClr>
              <a:buFont typeface="Arial" panose="020B0604020202020204" pitchFamily="34" charset="0"/>
              <a:buChar char="•"/>
            </a:pPr>
            <a:r>
              <a:rPr lang="lt-LT" dirty="0">
                <a:solidFill>
                  <a:schemeClr val="tx1"/>
                </a:solidFill>
                <a:latin typeface="+mj-lt"/>
              </a:rPr>
              <a:t>Tikslas - įgyvendinti inovatyvius projektus, parengti ilgalaikę vandenilio strategiją ar gaires, konsoliduojant pajėgumus tinkamai atstovauti Lietuvos poziciją ES  ir pasiekti vandenilio technologijų proveržį Lietuvoje. </a:t>
            </a:r>
          </a:p>
          <a:p>
            <a:pPr marL="285750" indent="-285750">
              <a:buClr>
                <a:srgbClr val="F36B21"/>
              </a:buClr>
              <a:buFont typeface="Arial" panose="020B0604020202020204" pitchFamily="34" charset="0"/>
              <a:buChar char="•"/>
            </a:pPr>
            <a:r>
              <a:rPr lang="lt-LT" dirty="0">
                <a:solidFill>
                  <a:schemeClr val="tx1"/>
                </a:solidFill>
                <a:latin typeface="+mj-lt"/>
              </a:rPr>
              <a:t>Susitarimą dėl Lietuvos vandenilio platformos sukūrimo ir bendradarbiavimo pasirašė 20 subjektų</a:t>
            </a:r>
          </a:p>
          <a:p>
            <a:pPr marL="285750" indent="-285750">
              <a:buClr>
                <a:srgbClr val="F36B21"/>
              </a:buClr>
              <a:buFont typeface="Arial" panose="020B0604020202020204" pitchFamily="34" charset="0"/>
              <a:buChar char="•"/>
            </a:pPr>
            <a:r>
              <a:rPr lang="lt-LT" dirty="0">
                <a:solidFill>
                  <a:schemeClr val="tx1"/>
                </a:solidFill>
                <a:latin typeface="+mj-lt"/>
              </a:rPr>
              <a:t>Per pastarąsias dvi savaites norą prisijungti pareiškė dar 6 įmonės ir asociacijos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(4 </a:t>
            </a:r>
            <a:r>
              <a:rPr lang="en-US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lt-LT" dirty="0">
                <a:solidFill>
                  <a:schemeClr val="tx1"/>
                </a:solidFill>
                <a:latin typeface="+mj-lt"/>
              </a:rPr>
              <a:t>š jų jau pateikė prisijungimo deklaracijas) </a:t>
            </a:r>
          </a:p>
          <a:p>
            <a:pPr marL="285750" indent="-285750">
              <a:buClr>
                <a:srgbClr val="F36B21"/>
              </a:buClr>
              <a:buFont typeface="Arial" panose="020B0604020202020204" pitchFamily="34" charset="0"/>
              <a:buChar char="•"/>
            </a:pPr>
            <a:endParaRPr lang="lt-LT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2451" y="207172"/>
            <a:ext cx="3996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lt-LT" sz="2000" b="1" dirty="0">
                <a:solidFill>
                  <a:schemeClr val="bg1"/>
                </a:solidFill>
                <a:latin typeface="Foco" panose="020B0504050202020203" pitchFamily="34" charset="-70"/>
                <a:cs typeface="Arial" panose="020B0604020202020204" pitchFamily="34" charset="0"/>
              </a:rPr>
              <a:t>LIETUVOS VANDENILIO PLATFORMA</a:t>
            </a:r>
            <a:endParaRPr lang="en-US" sz="2000" b="1" dirty="0">
              <a:solidFill>
                <a:schemeClr val="bg1"/>
              </a:solidFill>
              <a:latin typeface="Foco" panose="020B0504050202020203" pitchFamily="34" charset="-70"/>
              <a:cs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A063BC1-F424-4B41-BF39-7EBB0454C362}"/>
              </a:ext>
            </a:extLst>
          </p:cNvPr>
          <p:cNvGrpSpPr/>
          <p:nvPr/>
        </p:nvGrpSpPr>
        <p:grpSpPr>
          <a:xfrm>
            <a:off x="5689600" y="1387612"/>
            <a:ext cx="2140373" cy="2764441"/>
            <a:chOff x="2119313" y="909638"/>
            <a:chExt cx="625474" cy="862013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6B0DB49-4FAB-4BA0-809B-5AA7C920B2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9313" y="909638"/>
              <a:ext cx="625474" cy="862013"/>
            </a:xfrm>
            <a:custGeom>
              <a:avLst/>
              <a:gdLst>
                <a:gd name="T0" fmla="*/ 129 w 385"/>
                <a:gd name="T1" fmla="*/ 0 h 532"/>
                <a:gd name="T2" fmla="*/ 331 w 385"/>
                <a:gd name="T3" fmla="*/ 375 h 532"/>
                <a:gd name="T4" fmla="*/ 45 w 385"/>
                <a:gd name="T5" fmla="*/ 409 h 532"/>
                <a:gd name="T6" fmla="*/ 95 w 385"/>
                <a:gd name="T7" fmla="*/ 197 h 532"/>
                <a:gd name="T8" fmla="*/ 129 w 385"/>
                <a:gd name="T9" fmla="*/ 0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5" h="532">
                  <a:moveTo>
                    <a:pt x="129" y="0"/>
                  </a:moveTo>
                  <a:cubicBezTo>
                    <a:pt x="129" y="0"/>
                    <a:pt x="385" y="218"/>
                    <a:pt x="331" y="375"/>
                  </a:cubicBezTo>
                  <a:cubicBezTo>
                    <a:pt x="278" y="532"/>
                    <a:pt x="90" y="508"/>
                    <a:pt x="45" y="409"/>
                  </a:cubicBezTo>
                  <a:cubicBezTo>
                    <a:pt x="0" y="310"/>
                    <a:pt x="57" y="246"/>
                    <a:pt x="95" y="197"/>
                  </a:cubicBezTo>
                  <a:cubicBezTo>
                    <a:pt x="159" y="116"/>
                    <a:pt x="129" y="0"/>
                    <a:pt x="129" y="0"/>
                  </a:cubicBezTo>
                  <a:close/>
                </a:path>
              </a:pathLst>
            </a:custGeom>
            <a:solidFill>
              <a:srgbClr val="42BDA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34E5FF0-4618-46E2-9D90-29DF948283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17750" y="1333500"/>
              <a:ext cx="217487" cy="220663"/>
            </a:xfrm>
            <a:custGeom>
              <a:avLst/>
              <a:gdLst>
                <a:gd name="T0" fmla="*/ 23 w 134"/>
                <a:gd name="T1" fmla="*/ 0 h 136"/>
                <a:gd name="T2" fmla="*/ 23 w 134"/>
                <a:gd name="T3" fmla="*/ 41 h 136"/>
                <a:gd name="T4" fmla="*/ 63 w 134"/>
                <a:gd name="T5" fmla="*/ 41 h 136"/>
                <a:gd name="T6" fmla="*/ 63 w 134"/>
                <a:gd name="T7" fmla="*/ 0 h 136"/>
                <a:gd name="T8" fmla="*/ 86 w 134"/>
                <a:gd name="T9" fmla="*/ 0 h 136"/>
                <a:gd name="T10" fmla="*/ 86 w 134"/>
                <a:gd name="T11" fmla="*/ 105 h 136"/>
                <a:gd name="T12" fmla="*/ 63 w 134"/>
                <a:gd name="T13" fmla="*/ 105 h 136"/>
                <a:gd name="T14" fmla="*/ 63 w 134"/>
                <a:gd name="T15" fmla="*/ 61 h 136"/>
                <a:gd name="T16" fmla="*/ 23 w 134"/>
                <a:gd name="T17" fmla="*/ 61 h 136"/>
                <a:gd name="T18" fmla="*/ 23 w 134"/>
                <a:gd name="T19" fmla="*/ 105 h 136"/>
                <a:gd name="T20" fmla="*/ 0 w 134"/>
                <a:gd name="T21" fmla="*/ 105 h 136"/>
                <a:gd name="T22" fmla="*/ 0 w 134"/>
                <a:gd name="T23" fmla="*/ 0 h 136"/>
                <a:gd name="T24" fmla="*/ 23 w 134"/>
                <a:gd name="T25" fmla="*/ 0 h 136"/>
                <a:gd name="T26" fmla="*/ 99 w 134"/>
                <a:gd name="T27" fmla="*/ 136 h 136"/>
                <a:gd name="T28" fmla="*/ 99 w 134"/>
                <a:gd name="T29" fmla="*/ 129 h 136"/>
                <a:gd name="T30" fmla="*/ 106 w 134"/>
                <a:gd name="T31" fmla="*/ 124 h 136"/>
                <a:gd name="T32" fmla="*/ 122 w 134"/>
                <a:gd name="T33" fmla="*/ 103 h 136"/>
                <a:gd name="T34" fmla="*/ 114 w 134"/>
                <a:gd name="T35" fmla="*/ 95 h 136"/>
                <a:gd name="T36" fmla="*/ 103 w 134"/>
                <a:gd name="T37" fmla="*/ 99 h 136"/>
                <a:gd name="T38" fmla="*/ 100 w 134"/>
                <a:gd name="T39" fmla="*/ 91 h 136"/>
                <a:gd name="T40" fmla="*/ 116 w 134"/>
                <a:gd name="T41" fmla="*/ 86 h 136"/>
                <a:gd name="T42" fmla="*/ 133 w 134"/>
                <a:gd name="T43" fmla="*/ 102 h 136"/>
                <a:gd name="T44" fmla="*/ 120 w 134"/>
                <a:gd name="T45" fmla="*/ 123 h 136"/>
                <a:gd name="T46" fmla="*/ 116 w 134"/>
                <a:gd name="T47" fmla="*/ 127 h 136"/>
                <a:gd name="T48" fmla="*/ 116 w 134"/>
                <a:gd name="T49" fmla="*/ 127 h 136"/>
                <a:gd name="T50" fmla="*/ 134 w 134"/>
                <a:gd name="T51" fmla="*/ 127 h 136"/>
                <a:gd name="T52" fmla="*/ 134 w 134"/>
                <a:gd name="T53" fmla="*/ 136 h 136"/>
                <a:gd name="T54" fmla="*/ 99 w 134"/>
                <a:gd name="T55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4" h="136">
                  <a:moveTo>
                    <a:pt x="23" y="0"/>
                  </a:moveTo>
                  <a:cubicBezTo>
                    <a:pt x="23" y="41"/>
                    <a:pt x="23" y="41"/>
                    <a:pt x="23" y="41"/>
                  </a:cubicBezTo>
                  <a:cubicBezTo>
                    <a:pt x="63" y="41"/>
                    <a:pt x="63" y="41"/>
                    <a:pt x="63" y="41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86" y="105"/>
                    <a:pt x="86" y="105"/>
                    <a:pt x="86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61"/>
                    <a:pt x="63" y="61"/>
                    <a:pt x="63" y="61"/>
                  </a:cubicBezTo>
                  <a:cubicBezTo>
                    <a:pt x="23" y="61"/>
                    <a:pt x="23" y="61"/>
                    <a:pt x="23" y="61"/>
                  </a:cubicBezTo>
                  <a:cubicBezTo>
                    <a:pt x="23" y="105"/>
                    <a:pt x="23" y="105"/>
                    <a:pt x="23" y="105"/>
                  </a:cubicBezTo>
                  <a:cubicBezTo>
                    <a:pt x="0" y="105"/>
                    <a:pt x="0" y="105"/>
                    <a:pt x="0" y="105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3" y="0"/>
                  </a:lnTo>
                  <a:close/>
                  <a:moveTo>
                    <a:pt x="99" y="136"/>
                  </a:moveTo>
                  <a:cubicBezTo>
                    <a:pt x="99" y="129"/>
                    <a:pt x="99" y="129"/>
                    <a:pt x="99" y="129"/>
                  </a:cubicBezTo>
                  <a:cubicBezTo>
                    <a:pt x="106" y="124"/>
                    <a:pt x="106" y="124"/>
                    <a:pt x="106" y="124"/>
                  </a:cubicBezTo>
                  <a:cubicBezTo>
                    <a:pt x="116" y="114"/>
                    <a:pt x="122" y="108"/>
                    <a:pt x="122" y="103"/>
                  </a:cubicBezTo>
                  <a:cubicBezTo>
                    <a:pt x="122" y="99"/>
                    <a:pt x="119" y="95"/>
                    <a:pt x="114" y="95"/>
                  </a:cubicBezTo>
                  <a:cubicBezTo>
                    <a:pt x="109" y="95"/>
                    <a:pt x="106" y="97"/>
                    <a:pt x="103" y="99"/>
                  </a:cubicBezTo>
                  <a:cubicBezTo>
                    <a:pt x="100" y="91"/>
                    <a:pt x="100" y="91"/>
                    <a:pt x="100" y="91"/>
                  </a:cubicBezTo>
                  <a:cubicBezTo>
                    <a:pt x="104" y="88"/>
                    <a:pt x="109" y="86"/>
                    <a:pt x="116" y="86"/>
                  </a:cubicBezTo>
                  <a:cubicBezTo>
                    <a:pt x="127" y="86"/>
                    <a:pt x="133" y="93"/>
                    <a:pt x="133" y="102"/>
                  </a:cubicBezTo>
                  <a:cubicBezTo>
                    <a:pt x="133" y="110"/>
                    <a:pt x="127" y="116"/>
                    <a:pt x="120" y="123"/>
                  </a:cubicBezTo>
                  <a:cubicBezTo>
                    <a:pt x="116" y="127"/>
                    <a:pt x="116" y="127"/>
                    <a:pt x="116" y="127"/>
                  </a:cubicBezTo>
                  <a:cubicBezTo>
                    <a:pt x="116" y="127"/>
                    <a:pt x="116" y="127"/>
                    <a:pt x="116" y="127"/>
                  </a:cubicBezTo>
                  <a:cubicBezTo>
                    <a:pt x="134" y="127"/>
                    <a:pt x="134" y="127"/>
                    <a:pt x="134" y="127"/>
                  </a:cubicBezTo>
                  <a:cubicBezTo>
                    <a:pt x="134" y="136"/>
                    <a:pt x="134" y="136"/>
                    <a:pt x="134" y="136"/>
                  </a:cubicBezTo>
                  <a:lnTo>
                    <a:pt x="99" y="136"/>
                  </a:lnTo>
                  <a:close/>
                </a:path>
              </a:pathLst>
            </a:custGeom>
            <a:solidFill>
              <a:srgbClr val="BCD63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</p:grpSp>
    </p:spTree>
    <p:extLst>
      <p:ext uri="{BB962C8B-B14F-4D97-AF65-F5344CB8AC3E}">
        <p14:creationId xmlns:p14="http://schemas.microsoft.com/office/powerpoint/2010/main" val="4076807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95884" y="970671"/>
            <a:ext cx="2413102" cy="2484506"/>
          </a:xfrm>
        </p:spPr>
        <p:txBody>
          <a:bodyPr/>
          <a:lstStyle/>
          <a:p>
            <a:r>
              <a:rPr lang="lt-LT" b="1" dirty="0">
                <a:solidFill>
                  <a:srgbClr val="BCD631"/>
                </a:solidFill>
              </a:rPr>
              <a:t>SUSITARIME NUMATYTA: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chemeClr val="tx1"/>
                </a:solidFill>
                <a:latin typeface="Foco Light" panose="020B0304050202020203" pitchFamily="34" charset="-70"/>
              </a:rPr>
              <a:t>Bendri Vandenilio platformos Narių susitikimai vykdomi pagal poreikį, bet </a:t>
            </a:r>
            <a:r>
              <a:rPr lang="lt-LT" sz="1400" b="1" dirty="0">
                <a:solidFill>
                  <a:schemeClr val="tx1"/>
                </a:solidFill>
                <a:latin typeface="Foco Light" panose="020B0304050202020203" pitchFamily="34" charset="-70"/>
              </a:rPr>
              <a:t>ne rečiau nei kartą per ketvirtį.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chemeClr val="tx1"/>
                </a:solidFill>
                <a:latin typeface="Foco Light" panose="020B0304050202020203" pitchFamily="34" charset="-70"/>
              </a:rPr>
              <a:t>Vandenilio platformos susitikimai tematinėse grupėse vykdomi </a:t>
            </a:r>
            <a:r>
              <a:rPr lang="lt-LT" sz="1400" b="1" dirty="0">
                <a:solidFill>
                  <a:schemeClr val="tx1"/>
                </a:solidFill>
                <a:latin typeface="Foco Light" panose="020B0304050202020203" pitchFamily="34" charset="-70"/>
              </a:rPr>
              <a:t>pagal poreikį. </a:t>
            </a:r>
          </a:p>
          <a:p>
            <a:endParaRPr lang="lt-LT" dirty="0">
              <a:latin typeface="Foco Light" panose="020B0304050202020203" pitchFamily="34" charset="-70"/>
            </a:endParaRPr>
          </a:p>
        </p:txBody>
      </p:sp>
      <p:sp>
        <p:nvSpPr>
          <p:cNvPr id="3" name="Round Single Corner Rectangle 2"/>
          <p:cNvSpPr/>
          <p:nvPr/>
        </p:nvSpPr>
        <p:spPr>
          <a:xfrm rot="10800000">
            <a:off x="3884943" y="2316623"/>
            <a:ext cx="5259650" cy="1647167"/>
          </a:xfrm>
          <a:prstGeom prst="round1Rect">
            <a:avLst>
              <a:gd name="adj" fmla="val 39917"/>
            </a:avLst>
          </a:prstGeom>
          <a:solidFill>
            <a:srgbClr val="D1BA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rgbClr val="D1BA93"/>
              </a:solidFill>
            </a:endParaRPr>
          </a:p>
        </p:txBody>
      </p:sp>
      <p:sp>
        <p:nvSpPr>
          <p:cNvPr id="4" name="Round Single Corner Rectangle 3"/>
          <p:cNvSpPr/>
          <p:nvPr/>
        </p:nvSpPr>
        <p:spPr>
          <a:xfrm rot="10800000">
            <a:off x="3884658" y="815008"/>
            <a:ext cx="5259341" cy="2250443"/>
          </a:xfrm>
          <a:prstGeom prst="round1Rect">
            <a:avLst>
              <a:gd name="adj" fmla="val 25475"/>
            </a:avLst>
          </a:prstGeom>
          <a:solidFill>
            <a:srgbClr val="08B2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018545" y="706581"/>
            <a:ext cx="4364618" cy="25093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+mj-lt"/>
              <a:buNone/>
              <a:defRPr sz="1600" kern="1200">
                <a:solidFill>
                  <a:srgbClr val="633F1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800" b="1" kern="1200">
                <a:solidFill>
                  <a:srgbClr val="BCD631"/>
                </a:solidFill>
                <a:latin typeface="Foco" panose="020B0504050202020203" pitchFamily="34" charset="-70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500" kern="1200">
                <a:solidFill>
                  <a:schemeClr val="tx1"/>
                </a:solidFill>
                <a:latin typeface="Foco" panose="020B0504050202020203" pitchFamily="34" charset="-70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350" kern="1200">
                <a:solidFill>
                  <a:schemeClr val="tx1"/>
                </a:solidFill>
                <a:latin typeface="Foco" panose="020B0504050202020203" pitchFamily="34" charset="-70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BCD631"/>
              </a:buClr>
              <a:buFont typeface="+mj-lt"/>
              <a:buNone/>
              <a:defRPr sz="1350" kern="1200">
                <a:solidFill>
                  <a:schemeClr val="tx1"/>
                </a:solidFill>
                <a:latin typeface="Foco" panose="020B0504050202020203" pitchFamily="34" charset="-7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00000"/>
              </a:lnSpc>
              <a:spcBef>
                <a:spcPts val="0"/>
              </a:spcBef>
              <a:buClr>
                <a:srgbClr val="BCD631"/>
              </a:buClr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chemeClr val="tx2"/>
                </a:solidFill>
                <a:latin typeface="Foco Light" panose="020B0304050202020203" pitchFamily="34" charset="-70"/>
              </a:rPr>
              <a:t>vandenilio gamyba;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Clr>
                <a:srgbClr val="BCD631"/>
              </a:buClr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chemeClr val="tx2"/>
                </a:solidFill>
                <a:latin typeface="Foco Light" panose="020B0304050202020203" pitchFamily="34" charset="-70"/>
              </a:rPr>
              <a:t>vandenilio panaudojimas energijos perdavimo ir skirstymo tinkle; 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Clr>
                <a:srgbClr val="BCD631"/>
              </a:buClr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chemeClr val="tx2"/>
                </a:solidFill>
                <a:latin typeface="Foco Light" panose="020B0304050202020203" pitchFamily="34" charset="-70"/>
              </a:rPr>
              <a:t>vandenilio panaudojimas pramonės sektoriuje; 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Clr>
                <a:srgbClr val="BCD631"/>
              </a:buClr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chemeClr val="tx2"/>
                </a:solidFill>
                <a:latin typeface="Foco Light" panose="020B0304050202020203" pitchFamily="34" charset="-70"/>
              </a:rPr>
              <a:t>vandenilio panaudojimas transporto sektoriuje;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Clr>
                <a:srgbClr val="BCD631"/>
              </a:buClr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chemeClr val="tx2"/>
                </a:solidFill>
                <a:latin typeface="Foco Light" panose="020B0304050202020203" pitchFamily="34" charset="-70"/>
              </a:rPr>
              <a:t>vandenilis elektros sektoriuje (elektrifikacija, elektros energijos kaupimas ir balansavimas);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Clr>
                <a:srgbClr val="BCD631"/>
              </a:buClr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chemeClr val="tx2"/>
                </a:solidFill>
                <a:latin typeface="Foco Light" panose="020B0304050202020203" pitchFamily="34" charset="-70"/>
              </a:rPr>
              <a:t>vandenilio panaudojimas namų ūkiuose (centriniame šildyme ir kitose veiklose).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760" y="1271270"/>
            <a:ext cx="392596" cy="58471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346316" y="3122508"/>
            <a:ext cx="48560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600" b="1" dirty="0">
                <a:solidFill>
                  <a:schemeClr val="tx2"/>
                </a:solidFill>
              </a:rPr>
              <a:t>Siūlymas, remiantis </a:t>
            </a:r>
            <a:r>
              <a:rPr lang="en-US" sz="1600" b="1" dirty="0">
                <a:solidFill>
                  <a:schemeClr val="tx2"/>
                </a:solidFill>
              </a:rPr>
              <a:t>The European Clean Hydrogen Alliance (ECH2A)</a:t>
            </a:r>
            <a:r>
              <a:rPr lang="lt-LT" sz="1600" b="1" dirty="0">
                <a:solidFill>
                  <a:schemeClr val="tx2"/>
                </a:solidFill>
              </a:rPr>
              <a:t> darbo grupėmis (CEO </a:t>
            </a:r>
            <a:r>
              <a:rPr lang="lt-LT" sz="1600" b="1" dirty="0" err="1">
                <a:solidFill>
                  <a:schemeClr val="tx2"/>
                </a:solidFill>
              </a:rPr>
              <a:t>Roundtables</a:t>
            </a:r>
            <a:r>
              <a:rPr lang="lt-LT" sz="1600" b="1" dirty="0">
                <a:solidFill>
                  <a:schemeClr val="tx2"/>
                </a:solidFill>
              </a:rPr>
              <a:t>) </a:t>
            </a:r>
            <a:endParaRPr lang="en-US" sz="1600" b="1" dirty="0">
              <a:solidFill>
                <a:schemeClr val="tx2"/>
              </a:solidFill>
            </a:endParaRPr>
          </a:p>
          <a:p>
            <a:endParaRPr lang="lt-LT" sz="1600" b="1" dirty="0">
              <a:solidFill>
                <a:schemeClr val="tx2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795737" y="1855988"/>
            <a:ext cx="9321" cy="2729972"/>
          </a:xfrm>
          <a:prstGeom prst="line">
            <a:avLst/>
          </a:prstGeom>
          <a:ln w="15875" cap="rnd">
            <a:solidFill>
              <a:srgbClr val="777777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52451" y="207172"/>
            <a:ext cx="53759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lt-LT" sz="2000" b="1" dirty="0">
                <a:solidFill>
                  <a:schemeClr val="bg1"/>
                </a:solidFill>
                <a:latin typeface="Foco" panose="020B0504050202020203" pitchFamily="34" charset="-70"/>
              </a:rPr>
              <a:t>PLATFORMOS VEIKLOS ORGANIZAVIMO TVARKA </a:t>
            </a:r>
            <a:endParaRPr lang="en-US" sz="2000" b="1" dirty="0">
              <a:solidFill>
                <a:schemeClr val="bg1"/>
              </a:solidFill>
              <a:latin typeface="Foco" panose="020B0504050202020203" pitchFamily="34" charset="-70"/>
              <a:cs typeface="Arial" panose="020B0604020202020204" pitchFamily="34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EEF89C5F-25A0-4420-BCE0-B09DFD497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19417"/>
            <a:ext cx="184731" cy="3231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t-LT" altLang="lt-L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399421"/>
      </p:ext>
    </p:extLst>
  </p:cSld>
  <p:clrMapOvr>
    <a:masterClrMapping/>
  </p:clrMapOvr>
</p:sld>
</file>

<file path=ppt/theme/theme1.xml><?xml version="1.0" encoding="utf-8"?>
<a:theme xmlns:a="http://schemas.openxmlformats.org/drawingml/2006/main" name="Energetikos1">
  <a:themeElements>
    <a:clrScheme name="Custom 13">
      <a:dk1>
        <a:srgbClr val="4D4D4D"/>
      </a:dk1>
      <a:lt1>
        <a:srgbClr val="FFFFFF"/>
      </a:lt1>
      <a:dk2>
        <a:srgbClr val="FFFFFF"/>
      </a:dk2>
      <a:lt2>
        <a:srgbClr val="42BDA3"/>
      </a:lt2>
      <a:accent1>
        <a:srgbClr val="D1BA93"/>
      </a:accent1>
      <a:accent2>
        <a:srgbClr val="633F17"/>
      </a:accent2>
      <a:accent3>
        <a:srgbClr val="8DD7C7"/>
      </a:accent3>
      <a:accent4>
        <a:srgbClr val="BFD730"/>
      </a:accent4>
      <a:accent5>
        <a:srgbClr val="E5EFAC"/>
      </a:accent5>
      <a:accent6>
        <a:srgbClr val="D9F1EC"/>
      </a:accent6>
      <a:hlink>
        <a:srgbClr val="BFD730"/>
      </a:hlink>
      <a:folHlink>
        <a:srgbClr val="D38E42"/>
      </a:folHlink>
    </a:clrScheme>
    <a:fontScheme name="Custom 1">
      <a:majorFont>
        <a:latin typeface="Foco"/>
        <a:ea typeface=""/>
        <a:cs typeface=""/>
      </a:majorFont>
      <a:minorFont>
        <a:latin typeface="Foc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ergetikos1" id="{29429016-11C3-4989-8D1C-13EBC6C01ACB}" vid="{2F4B0B70-B342-49F6-8F24-1CC76C55FD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CF39593B1231A54BAD5EACC64C984BAA" ma:contentTypeVersion="15" ma:contentTypeDescription="Kurkite naują dokumentą." ma:contentTypeScope="" ma:versionID="0af0263d246db40b809c417e592afe8b">
  <xsd:schema xmlns:xsd="http://www.w3.org/2001/XMLSchema" xmlns:xs="http://www.w3.org/2001/XMLSchema" xmlns:p="http://schemas.microsoft.com/office/2006/metadata/properties" xmlns:ns2="2723e292-63f1-44a0-aa91-5e77371ad662" xmlns:ns3="c10e7b07-6583-4764-a4d4-08c58f97fe7f" targetNamespace="http://schemas.microsoft.com/office/2006/metadata/properties" ma:root="true" ma:fieldsID="7088dc76bfed355180dc8961ef827b7c" ns2:_="" ns3:_="">
    <xsd:import namespace="2723e292-63f1-44a0-aa91-5e77371ad662"/>
    <xsd:import namespace="c10e7b07-6583-4764-a4d4-08c58f97fe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23e292-63f1-44a0-aa91-5e77371ad6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Vaizdų žymės" ma:readOnly="false" ma:fieldId="{5cf76f15-5ced-4ddc-b409-7134ff3c332f}" ma:taxonomyMulti="true" ma:sspId="08049582-af26-4f7a-a98f-3d23221832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0e7b07-6583-4764-a4d4-08c58f97fe7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Bendrinama s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Bendrinta su išsamia informacij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9f966dd-86af-4243-92de-53fb831f7cf3}" ma:internalName="TaxCatchAll" ma:showField="CatchAllData" ma:web="c10e7b07-6583-4764-a4d4-08c58f97fe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10e7b07-6583-4764-a4d4-08c58f97fe7f">
      <UserInfo>
        <DisplayName/>
        <AccountId xsi:nil="true"/>
        <AccountType/>
      </UserInfo>
    </SharedWithUsers>
    <TaxCatchAll xmlns="c10e7b07-6583-4764-a4d4-08c58f97fe7f" xsi:nil="true"/>
    <lcf76f155ced4ddcb4097134ff3c332f xmlns="2723e292-63f1-44a0-aa91-5e77371ad66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B6D9935-C4EE-403D-88BD-C7D14B25BC2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7EF2A4-0356-4D7F-AD78-B71F2CC9BDC1}"/>
</file>

<file path=customXml/itemProps3.xml><?xml version="1.0" encoding="utf-8"?>
<ds:datastoreItem xmlns:ds="http://schemas.openxmlformats.org/officeDocument/2006/customXml" ds:itemID="{E4D8812A-D43F-443F-B1A7-EF6243D4E057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29801</TotalTime>
  <Words>173</Words>
  <Application>Microsoft Office PowerPoint</Application>
  <PresentationFormat>On-screen Show (16:9)</PresentationFormat>
  <Paragraphs>18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Energetikos1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</dc:creator>
  <cp:lastModifiedBy>Ieva Visockienė</cp:lastModifiedBy>
  <cp:revision>1515</cp:revision>
  <cp:lastPrinted>2019-03-21T11:54:22Z</cp:lastPrinted>
  <dcterms:created xsi:type="dcterms:W3CDTF">2016-04-12T04:42:49Z</dcterms:created>
  <dcterms:modified xsi:type="dcterms:W3CDTF">2021-02-22T14:06:06Z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0x010100CF39593B1231A54BAD5EACC64C984BAA</vt:lpwstr>
  </property>
  <property fmtid="{D5CDD505-2E9C-101B-9397-08002B2CF9AE}" pid="3" name="Order">
    <vt:r8>456900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</Properties>
</file>