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6" r:id="rId3"/>
    <p:sldId id="258"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28"/>
  </p:normalViewPr>
  <p:slideViewPr>
    <p:cSldViewPr snapToGrid="0">
      <p:cViewPr varScale="1">
        <p:scale>
          <a:sx n="68" d="100"/>
          <a:sy n="68" d="100"/>
        </p:scale>
        <p:origin x="31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238169-2911-2F4D-B01A-EE55018278C5}" type="datetimeFigureOut">
              <a:rPr lang="en-LT" smtClean="0"/>
              <a:t>07/07/2026</a:t>
            </a:fld>
            <a:endParaRPr lang="en-LT"/>
          </a:p>
        </p:txBody>
      </p:sp>
      <p:sp>
        <p:nvSpPr>
          <p:cNvPr id="5" name="Footer Placeholder 4"/>
          <p:cNvSpPr>
            <a:spLocks noGrp="1"/>
          </p:cNvSpPr>
          <p:nvPr>
            <p:ph type="ftr" sz="quarter" idx="11"/>
          </p:nvPr>
        </p:nvSpPr>
        <p:spPr/>
        <p:txBody>
          <a:bodyPr/>
          <a:lstStyle>
            <a:lvl1pPr algn="l">
              <a:defRPr/>
            </a:lvl1pPr>
          </a:lstStyle>
          <a:p>
            <a:pPr algn="l"/>
            <a:endParaRPr lang="en-LT" dirty="0"/>
          </a:p>
        </p:txBody>
      </p:sp>
      <p:sp>
        <p:nvSpPr>
          <p:cNvPr id="6" name="Slide Number Placeholder 5"/>
          <p:cNvSpPr>
            <a:spLocks noGrp="1"/>
          </p:cNvSpPr>
          <p:nvPr>
            <p:ph type="sldNum" sz="quarter" idx="12"/>
          </p:nvPr>
        </p:nvSpPr>
        <p:spPr/>
        <p:txBody>
          <a:bodyPr/>
          <a:lstStyle/>
          <a:p>
            <a:fld id="{4E44376E-C777-E54B-ABDF-46B44E536DDC}" type="slidenum">
              <a:rPr lang="en-LT" smtClean="0"/>
              <a:t>‹#›</a:t>
            </a:fld>
            <a:endParaRPr lang="en-LT"/>
          </a:p>
        </p:txBody>
      </p:sp>
      <p:pic>
        <p:nvPicPr>
          <p:cNvPr id="9" name="Picture 8">
            <a:extLst>
              <a:ext uri="{FF2B5EF4-FFF2-40B4-BE49-F238E27FC236}">
                <a16:creationId xmlns:a16="http://schemas.microsoft.com/office/drawing/2014/main" id="{CF539AEF-5505-971E-31C4-054D2BFA6903}"/>
              </a:ext>
            </a:extLst>
          </p:cNvPr>
          <p:cNvPicPr>
            <a:picLocks noChangeAspect="1"/>
          </p:cNvPicPr>
          <p:nvPr userDrawn="1"/>
        </p:nvPicPr>
        <p:blipFill>
          <a:blip r:embed="rId2"/>
          <a:stretch>
            <a:fillRect/>
          </a:stretch>
        </p:blipFill>
        <p:spPr>
          <a:xfrm>
            <a:off x="204372" y="210879"/>
            <a:ext cx="7122558" cy="457412"/>
          </a:xfrm>
          <a:prstGeom prst="rect">
            <a:avLst/>
          </a:prstGeom>
        </p:spPr>
      </p:pic>
      <p:pic>
        <p:nvPicPr>
          <p:cNvPr id="10" name="Picture 9">
            <a:extLst>
              <a:ext uri="{FF2B5EF4-FFF2-40B4-BE49-F238E27FC236}">
                <a16:creationId xmlns:a16="http://schemas.microsoft.com/office/drawing/2014/main" id="{A2EDC5B2-ECC7-8834-230B-F8CB83A8D799}"/>
              </a:ext>
            </a:extLst>
          </p:cNvPr>
          <p:cNvPicPr>
            <a:picLocks noChangeAspect="1"/>
          </p:cNvPicPr>
          <p:nvPr userDrawn="1"/>
        </p:nvPicPr>
        <p:blipFill>
          <a:blip r:embed="rId3"/>
          <a:stretch>
            <a:fillRect/>
          </a:stretch>
        </p:blipFill>
        <p:spPr>
          <a:xfrm>
            <a:off x="204372" y="10021557"/>
            <a:ext cx="7122558" cy="457412"/>
          </a:xfrm>
          <a:prstGeom prst="rect">
            <a:avLst/>
          </a:prstGeom>
        </p:spPr>
      </p:pic>
    </p:spTree>
    <p:extLst>
      <p:ext uri="{BB962C8B-B14F-4D97-AF65-F5344CB8AC3E}">
        <p14:creationId xmlns:p14="http://schemas.microsoft.com/office/powerpoint/2010/main" val="22347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238169-2911-2F4D-B01A-EE55018278C5}" type="datetimeFigureOut">
              <a:rPr lang="en-LT" smtClean="0"/>
              <a:t>07/07/2026</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152132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238169-2911-2F4D-B01A-EE55018278C5}" type="datetimeFigureOut">
              <a:rPr lang="en-LT" smtClean="0"/>
              <a:t>07/07/2026</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254371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238169-2911-2F4D-B01A-EE55018278C5}" type="datetimeFigureOut">
              <a:rPr lang="en-LT" smtClean="0"/>
              <a:t>07/07/2026</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418853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238169-2911-2F4D-B01A-EE55018278C5}" type="datetimeFigureOut">
              <a:rPr lang="en-LT" smtClean="0"/>
              <a:t>07/07/2026</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270410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238169-2911-2F4D-B01A-EE55018278C5}" type="datetimeFigureOut">
              <a:rPr lang="en-LT" smtClean="0"/>
              <a:t>07/07/2026</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313084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238169-2911-2F4D-B01A-EE55018278C5}" type="datetimeFigureOut">
              <a:rPr lang="en-LT" smtClean="0"/>
              <a:t>07/07/2026</a:t>
            </a:fld>
            <a:endParaRPr lang="en-LT"/>
          </a:p>
        </p:txBody>
      </p:sp>
      <p:sp>
        <p:nvSpPr>
          <p:cNvPr id="8" name="Footer Placeholder 7"/>
          <p:cNvSpPr>
            <a:spLocks noGrp="1"/>
          </p:cNvSpPr>
          <p:nvPr>
            <p:ph type="ftr" sz="quarter" idx="11"/>
          </p:nvPr>
        </p:nvSpPr>
        <p:spPr/>
        <p:txBody>
          <a:bodyPr/>
          <a:lstStyle/>
          <a:p>
            <a:endParaRPr lang="en-LT"/>
          </a:p>
        </p:txBody>
      </p:sp>
      <p:sp>
        <p:nvSpPr>
          <p:cNvPr id="9" name="Slide Number Placeholder 8"/>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319998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238169-2911-2F4D-B01A-EE55018278C5}" type="datetimeFigureOut">
              <a:rPr lang="en-LT" smtClean="0"/>
              <a:t>07/07/2026</a:t>
            </a:fld>
            <a:endParaRPr lang="en-LT"/>
          </a:p>
        </p:txBody>
      </p:sp>
      <p:sp>
        <p:nvSpPr>
          <p:cNvPr id="4" name="Footer Placeholder 3"/>
          <p:cNvSpPr>
            <a:spLocks noGrp="1"/>
          </p:cNvSpPr>
          <p:nvPr>
            <p:ph type="ftr" sz="quarter" idx="11"/>
          </p:nvPr>
        </p:nvSpPr>
        <p:spPr/>
        <p:txBody>
          <a:bodyPr/>
          <a:lstStyle/>
          <a:p>
            <a:endParaRPr lang="en-LT"/>
          </a:p>
        </p:txBody>
      </p:sp>
      <p:sp>
        <p:nvSpPr>
          <p:cNvPr id="5" name="Slide Number Placeholder 4"/>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27110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38169-2911-2F4D-B01A-EE55018278C5}" type="datetimeFigureOut">
              <a:rPr lang="en-LT" smtClean="0"/>
              <a:t>07/07/2026</a:t>
            </a:fld>
            <a:endParaRPr lang="en-LT"/>
          </a:p>
        </p:txBody>
      </p:sp>
      <p:sp>
        <p:nvSpPr>
          <p:cNvPr id="3" name="Footer Placeholder 2"/>
          <p:cNvSpPr>
            <a:spLocks noGrp="1"/>
          </p:cNvSpPr>
          <p:nvPr>
            <p:ph type="ftr" sz="quarter" idx="11"/>
          </p:nvPr>
        </p:nvSpPr>
        <p:spPr/>
        <p:txBody>
          <a:bodyPr/>
          <a:lstStyle/>
          <a:p>
            <a:endParaRPr lang="en-LT"/>
          </a:p>
        </p:txBody>
      </p:sp>
      <p:sp>
        <p:nvSpPr>
          <p:cNvPr id="4" name="Slide Number Placeholder 3"/>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353432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238169-2911-2F4D-B01A-EE55018278C5}" type="datetimeFigureOut">
              <a:rPr lang="en-LT" smtClean="0"/>
              <a:t>07/07/2026</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120942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238169-2911-2F4D-B01A-EE55018278C5}" type="datetimeFigureOut">
              <a:rPr lang="en-LT" smtClean="0"/>
              <a:t>07/07/2026</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4E44376E-C777-E54B-ABDF-46B44E536DDC}" type="slidenum">
              <a:rPr lang="en-LT" smtClean="0"/>
              <a:t>‹#›</a:t>
            </a:fld>
            <a:endParaRPr lang="en-LT"/>
          </a:p>
        </p:txBody>
      </p:sp>
    </p:spTree>
    <p:extLst>
      <p:ext uri="{BB962C8B-B14F-4D97-AF65-F5344CB8AC3E}">
        <p14:creationId xmlns:p14="http://schemas.microsoft.com/office/powerpoint/2010/main" val="236750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25238169-2911-2F4D-B01A-EE55018278C5}" type="datetimeFigureOut">
              <a:rPr lang="en-LT" smtClean="0"/>
              <a:t>07/07/2026</a:t>
            </a:fld>
            <a:endParaRPr lang="en-LT"/>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LT"/>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4E44376E-C777-E54B-ABDF-46B44E536DDC}" type="slidenum">
              <a:rPr lang="en-LT" smtClean="0"/>
              <a:t>‹#›</a:t>
            </a:fld>
            <a:endParaRPr lang="en-LT"/>
          </a:p>
        </p:txBody>
      </p:sp>
    </p:spTree>
    <p:extLst>
      <p:ext uri="{BB962C8B-B14F-4D97-AF65-F5344CB8AC3E}">
        <p14:creationId xmlns:p14="http://schemas.microsoft.com/office/powerpoint/2010/main" val="2777227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4.emf"/><Relationship Id="rId7"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hyperlink" Target="https://www.prokuraturos.lt/lt/struktura-ir-kontaktai/priimamasis/6869" TargetMode="External"/><Relationship Id="rId2" Type="http://schemas.openxmlformats.org/officeDocument/2006/relationships/hyperlink" Target="https://stt.lt/pateikti-pranesima-apie-korupcija/pateikti-pranesima-apie-korupcija/9" TargetMode="External"/><Relationship Id="rId1" Type="http://schemas.openxmlformats.org/officeDocument/2006/relationships/slideLayout" Target="../slideLayouts/slideLayout1.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2F2A-0220-FA10-EA83-600CBDC40D70}"/>
            </a:ext>
          </a:extLst>
        </p:cNvPr>
        <p:cNvGrpSpPr/>
        <p:nvPr/>
      </p:nvGrpSpPr>
      <p:grpSpPr>
        <a:xfrm>
          <a:off x="0" y="0"/>
          <a:ext cx="0" cy="0"/>
          <a:chOff x="0" y="0"/>
          <a:chExt cx="0" cy="0"/>
        </a:xfrm>
      </p:grpSpPr>
      <p:sp>
        <p:nvSpPr>
          <p:cNvPr id="17" name="Round Diagonal Corner of Rectangle 16">
            <a:extLst>
              <a:ext uri="{FF2B5EF4-FFF2-40B4-BE49-F238E27FC236}">
                <a16:creationId xmlns:a16="http://schemas.microsoft.com/office/drawing/2014/main" id="{40E262FD-FF8B-FE82-A442-5375BC472FAF}"/>
              </a:ext>
            </a:extLst>
          </p:cNvPr>
          <p:cNvSpPr/>
          <p:nvPr/>
        </p:nvSpPr>
        <p:spPr>
          <a:xfrm>
            <a:off x="191386" y="836415"/>
            <a:ext cx="7166344" cy="6574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Google Shape;149;p3">
            <a:extLst>
              <a:ext uri="{FF2B5EF4-FFF2-40B4-BE49-F238E27FC236}">
                <a16:creationId xmlns:a16="http://schemas.microsoft.com/office/drawing/2014/main" id="{CD54CC6A-5418-3FE5-8DD8-8E0E03DF96EF}"/>
              </a:ext>
            </a:extLst>
          </p:cNvPr>
          <p:cNvSpPr txBox="1">
            <a:spLocks/>
          </p:cNvSpPr>
          <p:nvPr/>
        </p:nvSpPr>
        <p:spPr>
          <a:xfrm>
            <a:off x="392647" y="967898"/>
            <a:ext cx="1143545" cy="548640"/>
          </a:xfrm>
          <a:prstGeom prst="rect">
            <a:avLst/>
          </a:prstGeom>
          <a:noFill/>
          <a:ln>
            <a:noFill/>
          </a:ln>
        </p:spPr>
        <p:txBody>
          <a:bodyPr spcFirstLastPara="1" vert="horz" wrap="square" lIns="0" tIns="0" rIns="0" bIns="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buClr>
                <a:schemeClr val="dk2"/>
              </a:buClr>
              <a:buSzPts val="3000"/>
            </a:pPr>
            <a:r>
              <a:rPr lang="lt-LT" sz="1600" b="1" dirty="0"/>
              <a:t>SITUACIJA </a:t>
            </a:r>
            <a:br>
              <a:rPr lang="lt-LT" sz="1600" b="1" dirty="0"/>
            </a:br>
            <a:r>
              <a:rPr lang="lt-LT" sz="1600" b="1" dirty="0"/>
              <a:t>NR. 1. </a:t>
            </a:r>
            <a:br>
              <a:rPr lang="lt-LT" sz="2200" dirty="0"/>
            </a:br>
            <a:br>
              <a:rPr lang="lt-LT" sz="2200" dirty="0"/>
            </a:br>
            <a:endParaRPr lang="lt-LT" sz="2200" dirty="0"/>
          </a:p>
        </p:txBody>
      </p:sp>
      <p:sp>
        <p:nvSpPr>
          <p:cNvPr id="7" name="TextBox 6">
            <a:extLst>
              <a:ext uri="{FF2B5EF4-FFF2-40B4-BE49-F238E27FC236}">
                <a16:creationId xmlns:a16="http://schemas.microsoft.com/office/drawing/2014/main" id="{52EB7875-2A33-C70D-A592-AFF4CEFE3B4F}"/>
              </a:ext>
            </a:extLst>
          </p:cNvPr>
          <p:cNvSpPr txBox="1"/>
          <p:nvPr/>
        </p:nvSpPr>
        <p:spPr>
          <a:xfrm>
            <a:off x="1950823" y="897021"/>
            <a:ext cx="5117276" cy="584775"/>
          </a:xfrm>
          <a:prstGeom prst="rect">
            <a:avLst/>
          </a:prstGeom>
          <a:noFill/>
        </p:spPr>
        <p:txBody>
          <a:bodyPr wrap="square">
            <a:spAutoFit/>
          </a:bodyPr>
          <a:lstStyle/>
          <a:p>
            <a:r>
              <a:rPr lang="lt-LT" sz="1600" b="1" dirty="0"/>
              <a:t>Man siūlė, siūlo, žada duoti neteisėtą atlygį, kuris atitinka kyšio</a:t>
            </a:r>
            <a:r>
              <a:rPr lang="lt-LT" sz="1600" b="1" baseline="30000" dirty="0"/>
              <a:t>1</a:t>
            </a:r>
            <a:r>
              <a:rPr lang="lt-LT" sz="1600" b="1" dirty="0"/>
              <a:t> požymius, arba provokuoja jį priimti:</a:t>
            </a:r>
            <a:endParaRPr lang="en-LT" sz="1600" b="1" dirty="0"/>
          </a:p>
        </p:txBody>
      </p:sp>
      <p:sp>
        <p:nvSpPr>
          <p:cNvPr id="10" name="TextBox 9">
            <a:extLst>
              <a:ext uri="{FF2B5EF4-FFF2-40B4-BE49-F238E27FC236}">
                <a16:creationId xmlns:a16="http://schemas.microsoft.com/office/drawing/2014/main" id="{F339FC46-1941-3C14-7876-1BE7C061A640}"/>
              </a:ext>
            </a:extLst>
          </p:cNvPr>
          <p:cNvSpPr txBox="1"/>
          <p:nvPr/>
        </p:nvSpPr>
        <p:spPr>
          <a:xfrm>
            <a:off x="2052457" y="1780128"/>
            <a:ext cx="1897122" cy="1107996"/>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rgbClr val="000000"/>
                </a:solidFill>
                <a:latin typeface="Aptos" panose="020B0004020202020204" pitchFamily="34" charset="0"/>
              </a:rPr>
              <a:t>Paaiškinti, kad tokio pasiūlymo priimti negali ir įspėti, kad toks elgesys gali būti palaikytas korupcinio pobūdžio nusikalstama veika;</a:t>
            </a:r>
          </a:p>
        </p:txBody>
      </p:sp>
      <p:sp>
        <p:nvSpPr>
          <p:cNvPr id="11" name="Slide Number Placeholder 16">
            <a:extLst>
              <a:ext uri="{FF2B5EF4-FFF2-40B4-BE49-F238E27FC236}">
                <a16:creationId xmlns:a16="http://schemas.microsoft.com/office/drawing/2014/main" id="{43D10804-94C0-8364-DAD8-AA3325AFC5BA}"/>
              </a:ext>
            </a:extLst>
          </p:cNvPr>
          <p:cNvSpPr txBox="1">
            <a:spLocks/>
          </p:cNvSpPr>
          <p:nvPr/>
        </p:nvSpPr>
        <p:spPr>
          <a:xfrm>
            <a:off x="191386" y="5170177"/>
            <a:ext cx="7166344" cy="1107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lt-LT" sz="700" dirty="0">
                <a:solidFill>
                  <a:srgbClr val="000000"/>
                </a:solidFill>
                <a:latin typeface="Aptos" panose="020B0004020202020204" pitchFamily="34" charset="0"/>
              </a:rPr>
              <a:t>¹ Pagal Lietuvos Respublikos baudžiamojo kodekso 230 straipsnio 4 dalį  </a:t>
            </a:r>
            <a:r>
              <a:rPr lang="lt-LT" sz="700" b="1" u="sng" dirty="0">
                <a:solidFill>
                  <a:srgbClr val="000000"/>
                </a:solidFill>
                <a:latin typeface="Aptos" panose="020B0004020202020204" pitchFamily="34" charset="0"/>
              </a:rPr>
              <a:t>kyšis</a:t>
            </a:r>
            <a:r>
              <a:rPr lang="lt-LT" sz="700" dirty="0">
                <a:solidFill>
                  <a:srgbClr val="000000"/>
                </a:solidFill>
                <a:latin typeface="Aptos" panose="020B0004020202020204" pitchFamily="34" charset="0"/>
              </a:rPr>
              <a:t> yra bet kokios turtinės ar kitokios asmeninės naudos sau ar kitam asmeniui (materialios ar nematerialios, turinčios ekonominę vertę rinkoje ar tokios vertės neturinčios) forma išreikštas neteisėtas ar nepagrįstas atlygis už pageidaujamą valstybės tarnautojo ar jam prilyginto asmens teisėtą ar neteisėtą veikimą arba neveikimą vykdant įgaliojimus.</a:t>
            </a:r>
          </a:p>
          <a:p>
            <a:pPr algn="just"/>
            <a:r>
              <a:rPr lang="lt-LT" sz="700" b="1" baseline="30000" dirty="0">
                <a:solidFill>
                  <a:srgbClr val="000000"/>
                </a:solidFill>
                <a:latin typeface="Aptos" panose="020B0004020202020204" pitchFamily="34" charset="0"/>
              </a:rPr>
              <a:t>2 </a:t>
            </a:r>
            <a:r>
              <a:rPr lang="lt-LT" sz="700" b="1" dirty="0">
                <a:solidFill>
                  <a:srgbClr val="000000"/>
                </a:solidFill>
                <a:latin typeface="Aptos" panose="020B0004020202020204" pitchFamily="34" charset="0"/>
              </a:rPr>
              <a:t> </a:t>
            </a:r>
            <a:r>
              <a:rPr lang="lt-LT" sz="700" dirty="0">
                <a:solidFill>
                  <a:srgbClr val="000000"/>
                </a:solidFill>
                <a:latin typeface="Aptos" panose="020B0004020202020204" pitchFamily="34" charset="0"/>
              </a:rPr>
              <a:t>Praktikoje pastebimos dažnos situacijos, kai asmenys (ypač vyresnio amžiaus) nuoširdžiai galvodami, kad teikia nekaltą padėką (pvz., saldainių dėžutę, medaus stiklainį ir pan.) už dėl jų atliktus ar planuojamus atlikti viešojo sektoriaus darbuotojų veiksmus, neteisėtą atlygį teikia kaip dovaną, nenorėdami nieko papirkti ar paveikti ir dažnai net nesuvokia, kad tokie veiksmai yra nusikalstami. Kartais asmenys taip pat nežino, kad neteisėtą atlygį priimti viešojo sektoriaus darbuotojams draudžia teisės aktai. Svarbu suprasti, kada asmuo nori įteikti neteisėtą atlygį tyčia, sąmoningai kaip kyšį (už darbuotojų atliekamas pareigas, statusą) ir kada neteisėtas atlygis teikiamas už mandagų, kultūringą aptarnavimą, nenorint paveikti darbuotojų valios ar turėti išskirtinės padėties ir palankumo. Rekomenduotina pirmiausia mandagiai paaiškinti asmeniui apie neteisėtą atlygį, padėti suprasti veiksmų pavojingumą. </a:t>
            </a:r>
          </a:p>
          <a:p>
            <a:pPr algn="just"/>
            <a:r>
              <a:rPr lang="lt-LT" sz="700" b="1" baseline="30000" dirty="0">
                <a:solidFill>
                  <a:srgbClr val="000000"/>
                </a:solidFill>
                <a:latin typeface="Aptos" panose="020B0004020202020204" pitchFamily="34" charset="0"/>
              </a:rPr>
              <a:t>3 </a:t>
            </a:r>
            <a:r>
              <a:rPr lang="lt-LT" sz="700" b="1" dirty="0">
                <a:solidFill>
                  <a:srgbClr val="000000"/>
                </a:solidFill>
                <a:latin typeface="Aptos" panose="020B0004020202020204" pitchFamily="34" charset="0"/>
              </a:rPr>
              <a:t> </a:t>
            </a:r>
            <a:r>
              <a:rPr lang="lt-LT" sz="700" dirty="0">
                <a:solidFill>
                  <a:srgbClr val="000000"/>
                </a:solidFill>
                <a:latin typeface="Aptos" panose="020B0004020202020204" pitchFamily="34" charset="0"/>
              </a:rPr>
              <a:t>Garso įrašą naudoti tik įrodymų tikslais, jo neviešinti, perduoti tik teisėsaugos įstaigai, saugoti tik tiek, kiek būtina (pvz., iki perdavimo teisėsaugos įstaigai).</a:t>
            </a:r>
            <a:endParaRPr lang="en-LT" sz="700" dirty="0">
              <a:solidFill>
                <a:srgbClr val="000000"/>
              </a:solidFill>
              <a:latin typeface="Aptos" panose="020B0004020202020204" pitchFamily="34" charset="0"/>
            </a:endParaRPr>
          </a:p>
        </p:txBody>
      </p:sp>
      <p:sp>
        <p:nvSpPr>
          <p:cNvPr id="13" name="TextBox 12">
            <a:extLst>
              <a:ext uri="{FF2B5EF4-FFF2-40B4-BE49-F238E27FC236}">
                <a16:creationId xmlns:a16="http://schemas.microsoft.com/office/drawing/2014/main" id="{F61A0C9F-6A83-0C11-73FE-A31161C99E33}"/>
              </a:ext>
            </a:extLst>
          </p:cNvPr>
          <p:cNvSpPr txBox="1"/>
          <p:nvPr/>
        </p:nvSpPr>
        <p:spPr>
          <a:xfrm>
            <a:off x="2065602" y="4115174"/>
            <a:ext cx="5197443" cy="769441"/>
          </a:xfrm>
          <a:prstGeom prst="rect">
            <a:avLst/>
          </a:prstGeom>
          <a:noFill/>
        </p:spPr>
        <p:txBody>
          <a:bodyPr wrap="square" anchor="t">
            <a:spAutoFit/>
          </a:bodyPr>
          <a:lstStyle/>
          <a:p>
            <a:pPr marL="171450" lvl="0" indent="-171450">
              <a:buClr>
                <a:schemeClr val="tx2"/>
              </a:buClr>
              <a:buFont typeface="Arial" panose="020B0604020202020204" pitchFamily="34" charset="0"/>
              <a:buChar char="•"/>
            </a:pPr>
            <a:r>
              <a:rPr lang="lt-LT" sz="1100" dirty="0">
                <a:solidFill>
                  <a:srgbClr val="000000"/>
                </a:solidFill>
                <a:latin typeface="Aptos" panose="020B0004020202020204" pitchFamily="34" charset="0"/>
              </a:rPr>
              <a:t>Apie atvejį nedelsdamas žodžiu, raštu, telefonu ar elektroniniu būdu informuoti EM už korupcijos prevenciją atsakingą darbuotoją ir savo tiesioginį darbuotoją (netgi tuo atveju, kai asmuo savo neteisėtus veiksmus nutraukė), arba teisėsaugos įstaigą.</a:t>
            </a:r>
          </a:p>
        </p:txBody>
      </p:sp>
      <p:sp>
        <p:nvSpPr>
          <p:cNvPr id="19" name="TextBox 18">
            <a:extLst>
              <a:ext uri="{FF2B5EF4-FFF2-40B4-BE49-F238E27FC236}">
                <a16:creationId xmlns:a16="http://schemas.microsoft.com/office/drawing/2014/main" id="{0ED69A30-365D-1364-67A0-F641A78575FC}"/>
              </a:ext>
            </a:extLst>
          </p:cNvPr>
          <p:cNvSpPr txBox="1"/>
          <p:nvPr/>
        </p:nvSpPr>
        <p:spPr>
          <a:xfrm>
            <a:off x="279682" y="1855227"/>
            <a:ext cx="1248429" cy="307777"/>
          </a:xfrm>
          <a:prstGeom prst="rect">
            <a:avLst/>
          </a:prstGeom>
          <a:noFill/>
        </p:spPr>
        <p:txBody>
          <a:bodyPr wrap="square">
            <a:spAutoFit/>
          </a:bodyPr>
          <a:lstStyle/>
          <a:p>
            <a:pPr algn="ctr"/>
            <a:r>
              <a:rPr lang="lt-LT" sz="1400" b="1" dirty="0">
                <a:latin typeface="Aptos" panose="020B0004020202020204" pitchFamily="34" charset="0"/>
                <a:cs typeface="Arial"/>
              </a:rPr>
              <a:t>Paaiškinti</a:t>
            </a:r>
          </a:p>
        </p:txBody>
      </p:sp>
      <p:sp>
        <p:nvSpPr>
          <p:cNvPr id="21" name="TextBox 20">
            <a:extLst>
              <a:ext uri="{FF2B5EF4-FFF2-40B4-BE49-F238E27FC236}">
                <a16:creationId xmlns:a16="http://schemas.microsoft.com/office/drawing/2014/main" id="{D0276898-51C5-F29A-D84F-41785FC3495B}"/>
              </a:ext>
            </a:extLst>
          </p:cNvPr>
          <p:cNvSpPr txBox="1"/>
          <p:nvPr/>
        </p:nvSpPr>
        <p:spPr>
          <a:xfrm>
            <a:off x="392647" y="3160359"/>
            <a:ext cx="1695206" cy="523220"/>
          </a:xfrm>
          <a:prstGeom prst="rect">
            <a:avLst/>
          </a:prstGeom>
          <a:noFill/>
        </p:spPr>
        <p:txBody>
          <a:bodyPr wrap="square">
            <a:spAutoFit/>
          </a:bodyPr>
          <a:lstStyle/>
          <a:p>
            <a:r>
              <a:rPr lang="lt-LT" sz="1400" b="1" dirty="0">
                <a:latin typeface="Aptos" panose="020B0004020202020204" pitchFamily="34" charset="0"/>
                <a:cs typeface="Arial"/>
              </a:rPr>
              <a:t>Išsaugoti ir užfiksuoti</a:t>
            </a:r>
          </a:p>
        </p:txBody>
      </p:sp>
      <p:sp>
        <p:nvSpPr>
          <p:cNvPr id="22" name="TextBox 21">
            <a:extLst>
              <a:ext uri="{FF2B5EF4-FFF2-40B4-BE49-F238E27FC236}">
                <a16:creationId xmlns:a16="http://schemas.microsoft.com/office/drawing/2014/main" id="{D1E72405-8E3D-CE07-6396-EEF292CD02E2}"/>
              </a:ext>
            </a:extLst>
          </p:cNvPr>
          <p:cNvSpPr txBox="1"/>
          <p:nvPr/>
        </p:nvSpPr>
        <p:spPr>
          <a:xfrm>
            <a:off x="2052457" y="3121887"/>
            <a:ext cx="3739274" cy="600164"/>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rgbClr val="000000"/>
                </a:solidFill>
                <a:latin typeface="Aptos" panose="020B0004020202020204" pitchFamily="34" charset="0"/>
              </a:rPr>
              <a:t>Išsaugoti įrodymus (pvz., nepažeidžiant asmens duomenų apsaugos reikalavimų</a:t>
            </a:r>
            <a:r>
              <a:rPr lang="lt-LT" sz="1100" baseline="30000" dirty="0">
                <a:solidFill>
                  <a:srgbClr val="000000"/>
                </a:solidFill>
                <a:latin typeface="Aptos" panose="020B0004020202020204" pitchFamily="34" charset="0"/>
              </a:rPr>
              <a:t>3 </a:t>
            </a:r>
            <a:r>
              <a:rPr lang="lt-LT" sz="1100" dirty="0">
                <a:solidFill>
                  <a:srgbClr val="000000"/>
                </a:solidFill>
                <a:latin typeface="Aptos" panose="020B0004020202020204" pitchFamily="34" charset="0"/>
              </a:rPr>
              <a:t>ar anonimiškumo, padaryti pokalbio garso įrašą, ekrano nuotrauką ir pan.). </a:t>
            </a:r>
          </a:p>
        </p:txBody>
      </p:sp>
      <p:sp>
        <p:nvSpPr>
          <p:cNvPr id="23" name="TextBox 22">
            <a:extLst>
              <a:ext uri="{FF2B5EF4-FFF2-40B4-BE49-F238E27FC236}">
                <a16:creationId xmlns:a16="http://schemas.microsoft.com/office/drawing/2014/main" id="{F00D70BF-BD9C-A8B6-083E-65130EC6FFC1}"/>
              </a:ext>
            </a:extLst>
          </p:cNvPr>
          <p:cNvSpPr txBox="1"/>
          <p:nvPr/>
        </p:nvSpPr>
        <p:spPr>
          <a:xfrm>
            <a:off x="401572" y="4207578"/>
            <a:ext cx="1192929" cy="307777"/>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Informuoti</a:t>
            </a:r>
          </a:p>
        </p:txBody>
      </p:sp>
      <p:pic>
        <p:nvPicPr>
          <p:cNvPr id="24" name="Picture 23">
            <a:extLst>
              <a:ext uri="{FF2B5EF4-FFF2-40B4-BE49-F238E27FC236}">
                <a16:creationId xmlns:a16="http://schemas.microsoft.com/office/drawing/2014/main" id="{28CB4F57-039B-4E7A-4EEE-0D0238480606}"/>
              </a:ext>
            </a:extLst>
          </p:cNvPr>
          <p:cNvPicPr>
            <a:picLocks noChangeAspect="1"/>
          </p:cNvPicPr>
          <p:nvPr/>
        </p:nvPicPr>
        <p:blipFill>
          <a:blip r:embed="rId2"/>
          <a:stretch>
            <a:fillRect/>
          </a:stretch>
        </p:blipFill>
        <p:spPr>
          <a:xfrm rot="5400000">
            <a:off x="912893" y="2479688"/>
            <a:ext cx="255728" cy="344249"/>
          </a:xfrm>
          <a:prstGeom prst="rect">
            <a:avLst/>
          </a:prstGeom>
        </p:spPr>
      </p:pic>
      <p:pic>
        <p:nvPicPr>
          <p:cNvPr id="25" name="Picture 24">
            <a:extLst>
              <a:ext uri="{FF2B5EF4-FFF2-40B4-BE49-F238E27FC236}">
                <a16:creationId xmlns:a16="http://schemas.microsoft.com/office/drawing/2014/main" id="{D153CC8D-6D41-6A69-8D80-64434B9C3C90}"/>
              </a:ext>
            </a:extLst>
          </p:cNvPr>
          <p:cNvPicPr>
            <a:picLocks noChangeAspect="1"/>
          </p:cNvPicPr>
          <p:nvPr/>
        </p:nvPicPr>
        <p:blipFill>
          <a:blip r:embed="rId2"/>
          <a:stretch>
            <a:fillRect/>
          </a:stretch>
        </p:blipFill>
        <p:spPr>
          <a:xfrm>
            <a:off x="-791996" y="3266265"/>
            <a:ext cx="255728" cy="344249"/>
          </a:xfrm>
          <a:prstGeom prst="rect">
            <a:avLst/>
          </a:prstGeom>
        </p:spPr>
      </p:pic>
      <p:sp>
        <p:nvSpPr>
          <p:cNvPr id="27" name="Rounded Rectangle 26">
            <a:extLst>
              <a:ext uri="{FF2B5EF4-FFF2-40B4-BE49-F238E27FC236}">
                <a16:creationId xmlns:a16="http://schemas.microsoft.com/office/drawing/2014/main" id="{6764B113-17EF-CBDB-F5B4-4CFDC785F09F}"/>
              </a:ext>
            </a:extLst>
          </p:cNvPr>
          <p:cNvSpPr/>
          <p:nvPr/>
        </p:nvSpPr>
        <p:spPr>
          <a:xfrm>
            <a:off x="309028" y="1769489"/>
            <a:ext cx="1695206" cy="454714"/>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8" name="Rounded Rectangle 27">
            <a:extLst>
              <a:ext uri="{FF2B5EF4-FFF2-40B4-BE49-F238E27FC236}">
                <a16:creationId xmlns:a16="http://schemas.microsoft.com/office/drawing/2014/main" id="{74C7145C-EC88-2714-2ED7-FDDAA59B0E9F}"/>
              </a:ext>
            </a:extLst>
          </p:cNvPr>
          <p:cNvSpPr/>
          <p:nvPr/>
        </p:nvSpPr>
        <p:spPr>
          <a:xfrm>
            <a:off x="309028" y="3099583"/>
            <a:ext cx="1695206" cy="587042"/>
          </a:xfrm>
          <a:prstGeom prst="roundRect">
            <a:avLst>
              <a:gd name="adj" fmla="val 11815"/>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9" name="Rounded Rectangle 28">
            <a:extLst>
              <a:ext uri="{FF2B5EF4-FFF2-40B4-BE49-F238E27FC236}">
                <a16:creationId xmlns:a16="http://schemas.microsoft.com/office/drawing/2014/main" id="{EABD7204-A7AA-9932-62A0-AE81B09498B5}"/>
              </a:ext>
            </a:extLst>
          </p:cNvPr>
          <p:cNvSpPr/>
          <p:nvPr/>
        </p:nvSpPr>
        <p:spPr>
          <a:xfrm>
            <a:off x="296630" y="4152346"/>
            <a:ext cx="1664030" cy="454714"/>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extBox 1">
            <a:extLst>
              <a:ext uri="{FF2B5EF4-FFF2-40B4-BE49-F238E27FC236}">
                <a16:creationId xmlns:a16="http://schemas.microsoft.com/office/drawing/2014/main" id="{61CB335A-61A1-10C5-C97B-5F2FEBB7E56E}"/>
              </a:ext>
            </a:extLst>
          </p:cNvPr>
          <p:cNvSpPr txBox="1"/>
          <p:nvPr/>
        </p:nvSpPr>
        <p:spPr>
          <a:xfrm>
            <a:off x="4037653" y="1769489"/>
            <a:ext cx="1544440" cy="1107996"/>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rgbClr val="000000"/>
                </a:solidFill>
                <a:latin typeface="Aptos" panose="020B0004020202020204" pitchFamily="34" charset="0"/>
              </a:rPr>
              <a:t>Pareikalauti nedelsiant nutraukti neteisėtus veiksmus</a:t>
            </a:r>
            <a:r>
              <a:rPr lang="lt-LT" sz="1100" baseline="30000" dirty="0">
                <a:solidFill>
                  <a:srgbClr val="000000"/>
                </a:solidFill>
                <a:latin typeface="Aptos" panose="020B0004020202020204" pitchFamily="34" charset="0"/>
              </a:rPr>
              <a:t>2</a:t>
            </a:r>
            <a:r>
              <a:rPr lang="lt-LT" sz="1100" dirty="0">
                <a:solidFill>
                  <a:srgbClr val="000000"/>
                </a:solidFill>
                <a:latin typeface="Aptos" panose="020B0004020202020204" pitchFamily="34" charset="0"/>
              </a:rPr>
              <a:t>;</a:t>
            </a:r>
            <a:br>
              <a:rPr lang="lt-LT" sz="1100" dirty="0">
                <a:solidFill>
                  <a:srgbClr val="000000"/>
                </a:solidFill>
                <a:latin typeface="Aptos" panose="020B0004020202020204" pitchFamily="34" charset="0"/>
              </a:rPr>
            </a:br>
            <a:endParaRPr lang="lt-LT" sz="1100" dirty="0">
              <a:solidFill>
                <a:srgbClr val="000000"/>
              </a:solidFill>
              <a:latin typeface="Aptos" panose="020B0004020202020204" pitchFamily="34" charset="0"/>
            </a:endParaRPr>
          </a:p>
        </p:txBody>
      </p:sp>
      <p:sp>
        <p:nvSpPr>
          <p:cNvPr id="3" name="TextBox 2">
            <a:extLst>
              <a:ext uri="{FF2B5EF4-FFF2-40B4-BE49-F238E27FC236}">
                <a16:creationId xmlns:a16="http://schemas.microsoft.com/office/drawing/2014/main" id="{3C617C62-6995-11C4-3700-870330547FFB}"/>
              </a:ext>
            </a:extLst>
          </p:cNvPr>
          <p:cNvSpPr txBox="1"/>
          <p:nvPr/>
        </p:nvSpPr>
        <p:spPr>
          <a:xfrm>
            <a:off x="5263031" y="1589580"/>
            <a:ext cx="2016962" cy="1446550"/>
          </a:xfrm>
          <a:prstGeom prst="rect">
            <a:avLst/>
          </a:prstGeom>
          <a:noFill/>
        </p:spPr>
        <p:txBody>
          <a:bodyPr wrap="square" anchor="t">
            <a:spAutoFit/>
          </a:bodyPr>
          <a:lstStyle/>
          <a:p>
            <a:pPr>
              <a:buClr>
                <a:schemeClr val="tx2"/>
              </a:buClr>
            </a:pPr>
            <a:endParaRPr lang="lt-LT" sz="1100" dirty="0">
              <a:solidFill>
                <a:srgbClr val="000000"/>
              </a:solidFill>
              <a:latin typeface="Aptos" panose="020B0004020202020204" pitchFamily="34" charset="0"/>
            </a:endParaRPr>
          </a:p>
          <a:p>
            <a:pPr marL="171450" indent="-171450">
              <a:buClr>
                <a:schemeClr val="tx2"/>
              </a:buClr>
              <a:buFont typeface="Arial" panose="020B0604020202020204" pitchFamily="34" charset="0"/>
              <a:buChar char="•"/>
            </a:pPr>
            <a:r>
              <a:rPr lang="lt-LT" sz="1100" dirty="0">
                <a:solidFill>
                  <a:srgbClr val="000000"/>
                </a:solidFill>
                <a:latin typeface="Aptos" panose="020B0004020202020204" pitchFamily="34" charset="0"/>
              </a:rPr>
              <a:t>Jei asmuo savo veiksmų nenutraukė, paaiškinti, kad apie tokį elgesį privalės informuoti EM už korupcijos prevenciją atsakingą darbuotoją arba teisėsaugos įstaigą. </a:t>
            </a:r>
          </a:p>
        </p:txBody>
      </p:sp>
      <p:pic>
        <p:nvPicPr>
          <p:cNvPr id="4" name="Picture 3">
            <a:extLst>
              <a:ext uri="{FF2B5EF4-FFF2-40B4-BE49-F238E27FC236}">
                <a16:creationId xmlns:a16="http://schemas.microsoft.com/office/drawing/2014/main" id="{F50460A3-603D-42C4-23FE-04628F14E029}"/>
              </a:ext>
            </a:extLst>
          </p:cNvPr>
          <p:cNvPicPr>
            <a:picLocks noChangeAspect="1"/>
          </p:cNvPicPr>
          <p:nvPr/>
        </p:nvPicPr>
        <p:blipFill>
          <a:blip r:embed="rId2"/>
          <a:stretch>
            <a:fillRect/>
          </a:stretch>
        </p:blipFill>
        <p:spPr>
          <a:xfrm rot="5400000">
            <a:off x="912893" y="3745764"/>
            <a:ext cx="255728" cy="344249"/>
          </a:xfrm>
          <a:prstGeom prst="rect">
            <a:avLst/>
          </a:prstGeom>
        </p:spPr>
      </p:pic>
      <p:cxnSp>
        <p:nvCxnSpPr>
          <p:cNvPr id="9" name="Straight Connector 8">
            <a:extLst>
              <a:ext uri="{FF2B5EF4-FFF2-40B4-BE49-F238E27FC236}">
                <a16:creationId xmlns:a16="http://schemas.microsoft.com/office/drawing/2014/main" id="{A2B7229B-7BBA-B596-9010-4EB5F0572747}"/>
              </a:ext>
            </a:extLst>
          </p:cNvPr>
          <p:cNvCxnSpPr/>
          <p:nvPr/>
        </p:nvCxnSpPr>
        <p:spPr>
          <a:xfrm>
            <a:off x="296630" y="5073925"/>
            <a:ext cx="6966415" cy="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2" name="Round Diagonal Corner of Rectangle 11">
            <a:extLst>
              <a:ext uri="{FF2B5EF4-FFF2-40B4-BE49-F238E27FC236}">
                <a16:creationId xmlns:a16="http://schemas.microsoft.com/office/drawing/2014/main" id="{AB16A0DD-673C-F49F-6794-73178299AC49}"/>
              </a:ext>
            </a:extLst>
          </p:cNvPr>
          <p:cNvSpPr/>
          <p:nvPr/>
        </p:nvSpPr>
        <p:spPr>
          <a:xfrm>
            <a:off x="279682" y="6482302"/>
            <a:ext cx="7000311" cy="100980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4" name="Google Shape;149;p3">
            <a:extLst>
              <a:ext uri="{FF2B5EF4-FFF2-40B4-BE49-F238E27FC236}">
                <a16:creationId xmlns:a16="http://schemas.microsoft.com/office/drawing/2014/main" id="{F8D0229B-7142-6786-D8B2-571E5AAC0C51}"/>
              </a:ext>
            </a:extLst>
          </p:cNvPr>
          <p:cNvSpPr txBox="1">
            <a:spLocks/>
          </p:cNvSpPr>
          <p:nvPr/>
        </p:nvSpPr>
        <p:spPr>
          <a:xfrm>
            <a:off x="468984" y="6660887"/>
            <a:ext cx="1143545" cy="548640"/>
          </a:xfrm>
          <a:prstGeom prst="rect">
            <a:avLst/>
          </a:prstGeom>
          <a:noFill/>
          <a:ln>
            <a:noFill/>
          </a:ln>
        </p:spPr>
        <p:txBody>
          <a:bodyPr spcFirstLastPara="1" vert="horz" wrap="square" lIns="0" tIns="0" rIns="0" bIns="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buClr>
                <a:schemeClr val="dk2"/>
              </a:buClr>
              <a:buSzPts val="3000"/>
            </a:pPr>
            <a:r>
              <a:rPr lang="lt-LT" sz="1600" b="1" dirty="0"/>
              <a:t>SITUACIJA </a:t>
            </a:r>
            <a:br>
              <a:rPr lang="lt-LT" sz="1600" b="1" dirty="0"/>
            </a:br>
            <a:r>
              <a:rPr lang="lt-LT" sz="1600" b="1" dirty="0"/>
              <a:t>NR. 2. </a:t>
            </a:r>
            <a:br>
              <a:rPr lang="lt-LT" sz="2200" dirty="0"/>
            </a:br>
            <a:br>
              <a:rPr lang="lt-LT" sz="2200" dirty="0"/>
            </a:br>
            <a:endParaRPr lang="lt-LT" sz="2200" dirty="0"/>
          </a:p>
        </p:txBody>
      </p:sp>
      <p:sp>
        <p:nvSpPr>
          <p:cNvPr id="15" name="TextBox 14">
            <a:extLst>
              <a:ext uri="{FF2B5EF4-FFF2-40B4-BE49-F238E27FC236}">
                <a16:creationId xmlns:a16="http://schemas.microsoft.com/office/drawing/2014/main" id="{BD7F03A5-7227-A213-5BA8-75D97FD09B3C}"/>
              </a:ext>
            </a:extLst>
          </p:cNvPr>
          <p:cNvSpPr txBox="1"/>
          <p:nvPr/>
        </p:nvSpPr>
        <p:spPr>
          <a:xfrm>
            <a:off x="1950823" y="6542909"/>
            <a:ext cx="5117276" cy="830997"/>
          </a:xfrm>
          <a:prstGeom prst="rect">
            <a:avLst/>
          </a:prstGeom>
          <a:noFill/>
        </p:spPr>
        <p:txBody>
          <a:bodyPr wrap="square">
            <a:spAutoFit/>
          </a:bodyPr>
          <a:lstStyle/>
          <a:p>
            <a:r>
              <a:rPr lang="lt-LT" sz="1600" b="1" dirty="0">
                <a:solidFill>
                  <a:schemeClr val="tx2">
                    <a:lumMod val="10000"/>
                  </a:schemeClr>
                </a:solidFill>
              </a:rPr>
              <a:t>Man duoda ar paliko (paliko, radau, atsiuntė, perdavė per kitą asmenį) neteisėtą atlygį, kuris atitinka kyšio požymius:</a:t>
            </a:r>
            <a:endParaRPr lang="en-LT" sz="1600" b="1" dirty="0"/>
          </a:p>
        </p:txBody>
      </p:sp>
      <p:sp>
        <p:nvSpPr>
          <p:cNvPr id="16" name="TextBox 15">
            <a:extLst>
              <a:ext uri="{FF2B5EF4-FFF2-40B4-BE49-F238E27FC236}">
                <a16:creationId xmlns:a16="http://schemas.microsoft.com/office/drawing/2014/main" id="{FFCC45D3-2426-357D-F810-9DD843838D54}"/>
              </a:ext>
            </a:extLst>
          </p:cNvPr>
          <p:cNvSpPr txBox="1"/>
          <p:nvPr/>
        </p:nvSpPr>
        <p:spPr>
          <a:xfrm>
            <a:off x="2152009" y="7669295"/>
            <a:ext cx="1184842" cy="938719"/>
          </a:xfrm>
          <a:prstGeom prst="rect">
            <a:avLst/>
          </a:prstGeom>
          <a:noFill/>
        </p:spPr>
        <p:txBody>
          <a:bodyPr wrap="square" anchor="t">
            <a:spAutoFit/>
          </a:bodyPr>
          <a:lstStyle/>
          <a:p>
            <a:pPr marL="171450" lvl="0" indent="-171450">
              <a:buClr>
                <a:schemeClr val="tx2"/>
              </a:buClr>
              <a:buFont typeface="Arial" panose="020B0604020202020204" pitchFamily="34" charset="0"/>
              <a:buChar char="•"/>
            </a:pPr>
            <a:r>
              <a:rPr lang="lt-LT" sz="1100" dirty="0">
                <a:solidFill>
                  <a:schemeClr val="tx2">
                    <a:lumMod val="10000"/>
                  </a:schemeClr>
                </a:solidFill>
              </a:rPr>
              <a:t>Pareikalauti nedelsiant nutraukti neteisėtus veiksmus;</a:t>
            </a:r>
            <a:r>
              <a:rPr lang="lt-LT" sz="1100" dirty="0"/>
              <a:t> </a:t>
            </a:r>
          </a:p>
        </p:txBody>
      </p:sp>
      <p:sp>
        <p:nvSpPr>
          <p:cNvPr id="20" name="Rounded Rectangle 19">
            <a:extLst>
              <a:ext uri="{FF2B5EF4-FFF2-40B4-BE49-F238E27FC236}">
                <a16:creationId xmlns:a16="http://schemas.microsoft.com/office/drawing/2014/main" id="{F9F5024F-6706-274A-19EB-48AFEAB14410}"/>
              </a:ext>
            </a:extLst>
          </p:cNvPr>
          <p:cNvSpPr/>
          <p:nvPr/>
        </p:nvSpPr>
        <p:spPr>
          <a:xfrm>
            <a:off x="265454" y="7713151"/>
            <a:ext cx="1695206" cy="454714"/>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0" name="TextBox 29">
            <a:extLst>
              <a:ext uri="{FF2B5EF4-FFF2-40B4-BE49-F238E27FC236}">
                <a16:creationId xmlns:a16="http://schemas.microsoft.com/office/drawing/2014/main" id="{CA5A989A-3CAE-EEFA-2B05-AF141072ACAC}"/>
              </a:ext>
            </a:extLst>
          </p:cNvPr>
          <p:cNvSpPr txBox="1"/>
          <p:nvPr/>
        </p:nvSpPr>
        <p:spPr>
          <a:xfrm>
            <a:off x="312837" y="7802338"/>
            <a:ext cx="1453335" cy="307777"/>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Nepriimti kyšio</a:t>
            </a:r>
          </a:p>
        </p:txBody>
      </p:sp>
      <p:sp>
        <p:nvSpPr>
          <p:cNvPr id="31" name="TextBox 30">
            <a:extLst>
              <a:ext uri="{FF2B5EF4-FFF2-40B4-BE49-F238E27FC236}">
                <a16:creationId xmlns:a16="http://schemas.microsoft.com/office/drawing/2014/main" id="{73E062EC-8B0E-91E3-C691-656362502D80}"/>
              </a:ext>
            </a:extLst>
          </p:cNvPr>
          <p:cNvSpPr txBox="1"/>
          <p:nvPr/>
        </p:nvSpPr>
        <p:spPr>
          <a:xfrm>
            <a:off x="3496243" y="7696235"/>
            <a:ext cx="1326025" cy="938719"/>
          </a:xfrm>
          <a:prstGeom prst="rect">
            <a:avLst/>
          </a:prstGeom>
          <a:noFill/>
        </p:spPr>
        <p:txBody>
          <a:bodyPr wrap="square" anchor="t">
            <a:spAutoFit/>
          </a:bodyPr>
          <a:lstStyle/>
          <a:p>
            <a:pPr marL="171450" lvl="0" indent="-171450">
              <a:buClr>
                <a:schemeClr val="tx2"/>
              </a:buClr>
              <a:buFont typeface="Arial" panose="020B0604020202020204" pitchFamily="34" charset="0"/>
              <a:buChar char="•"/>
            </a:pPr>
            <a:r>
              <a:rPr lang="lt-LT" sz="1100" dirty="0">
                <a:solidFill>
                  <a:schemeClr val="tx2">
                    <a:lumMod val="10000"/>
                  </a:schemeClr>
                </a:solidFill>
              </a:rPr>
              <a:t>Pareikšti, </a:t>
            </a:r>
            <a:br>
              <a:rPr lang="lt-LT" sz="1100" dirty="0">
                <a:solidFill>
                  <a:schemeClr val="tx2">
                    <a:lumMod val="10000"/>
                  </a:schemeClr>
                </a:solidFill>
              </a:rPr>
            </a:br>
            <a:r>
              <a:rPr lang="lt-LT" sz="1100" dirty="0">
                <a:solidFill>
                  <a:schemeClr val="tx2">
                    <a:lumMod val="10000"/>
                  </a:schemeClr>
                </a:solidFill>
              </a:rPr>
              <a:t>kad EM netoleruojami jokie neteisėti atlygiai;</a:t>
            </a:r>
          </a:p>
        </p:txBody>
      </p:sp>
      <p:sp>
        <p:nvSpPr>
          <p:cNvPr id="32" name="TextBox 31">
            <a:extLst>
              <a:ext uri="{FF2B5EF4-FFF2-40B4-BE49-F238E27FC236}">
                <a16:creationId xmlns:a16="http://schemas.microsoft.com/office/drawing/2014/main" id="{F4BE92CA-2E2E-4885-A16E-61741F91888E}"/>
              </a:ext>
            </a:extLst>
          </p:cNvPr>
          <p:cNvSpPr txBox="1"/>
          <p:nvPr/>
        </p:nvSpPr>
        <p:spPr>
          <a:xfrm>
            <a:off x="4863508" y="7669296"/>
            <a:ext cx="2399537" cy="938719"/>
          </a:xfrm>
          <a:prstGeom prst="rect">
            <a:avLst/>
          </a:prstGeom>
          <a:noFill/>
        </p:spPr>
        <p:txBody>
          <a:bodyPr wrap="square" anchor="t">
            <a:spAutoFit/>
          </a:bodyPr>
          <a:lstStyle/>
          <a:p>
            <a:pPr marL="171450" lvl="0" indent="-171450">
              <a:buClr>
                <a:schemeClr val="tx2"/>
              </a:buClr>
              <a:buFont typeface="Arial" panose="020B0604020202020204" pitchFamily="34" charset="0"/>
              <a:buChar char="•"/>
            </a:pPr>
            <a:r>
              <a:rPr lang="lt-LT" sz="1100" dirty="0">
                <a:solidFill>
                  <a:schemeClr val="tx2">
                    <a:lumMod val="10000"/>
                  </a:schemeClr>
                </a:solidFill>
              </a:rPr>
              <a:t>Jeigu kyšio objektas materialus daiktas (pinigai ar pan.), darbuotojas negali liesti daikto rankomis, perkelti, slėpti daiktą </a:t>
            </a:r>
            <a:br>
              <a:rPr lang="lt-LT" sz="1100" dirty="0">
                <a:solidFill>
                  <a:schemeClr val="tx2">
                    <a:lumMod val="10000"/>
                  </a:schemeClr>
                </a:solidFill>
              </a:rPr>
            </a:br>
            <a:r>
              <a:rPr lang="lt-LT" sz="1100" dirty="0">
                <a:solidFill>
                  <a:schemeClr val="tx2">
                    <a:lumMod val="10000"/>
                  </a:schemeClr>
                </a:solidFill>
              </a:rPr>
              <a:t>ar grąžinti be fiksavimo.</a:t>
            </a:r>
            <a:r>
              <a:rPr lang="lt-LT" sz="1100" dirty="0">
                <a:solidFill>
                  <a:schemeClr val="bg2"/>
                </a:solidFill>
              </a:rPr>
              <a:t> </a:t>
            </a:r>
          </a:p>
        </p:txBody>
      </p:sp>
      <p:sp>
        <p:nvSpPr>
          <p:cNvPr id="34" name="TextBox 33">
            <a:extLst>
              <a:ext uri="{FF2B5EF4-FFF2-40B4-BE49-F238E27FC236}">
                <a16:creationId xmlns:a16="http://schemas.microsoft.com/office/drawing/2014/main" id="{4F45C4D7-F419-A502-74E5-045365C48B57}"/>
              </a:ext>
            </a:extLst>
          </p:cNvPr>
          <p:cNvSpPr txBox="1"/>
          <p:nvPr/>
        </p:nvSpPr>
        <p:spPr>
          <a:xfrm>
            <a:off x="2152009" y="8888495"/>
            <a:ext cx="5205722" cy="600164"/>
          </a:xfrm>
          <a:prstGeom prst="rect">
            <a:avLst/>
          </a:prstGeom>
          <a:noFill/>
        </p:spPr>
        <p:txBody>
          <a:bodyPr wrap="square" anchor="t">
            <a:spAutoFit/>
          </a:bodyPr>
          <a:lstStyle/>
          <a:p>
            <a:pPr marL="171450" lvl="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Paaiškinti, kad toks elgesys gali būti palaikytas korupcinio pobūdžio nusikalstama veika ir kad apie tokį elgesį privalės informuoti EM už korupcijos prevenciją atsakingą darbuotoją arba teisėsaugos įstaigą.</a:t>
            </a:r>
            <a:r>
              <a:rPr lang="lt-LT" sz="1100" dirty="0">
                <a:solidFill>
                  <a:schemeClr val="bg2"/>
                </a:solidFill>
                <a:latin typeface="Aptos" panose="020B0004020202020204" pitchFamily="34" charset="0"/>
              </a:rPr>
              <a:t> </a:t>
            </a:r>
          </a:p>
        </p:txBody>
      </p:sp>
      <p:sp>
        <p:nvSpPr>
          <p:cNvPr id="35" name="Rounded Rectangle 34">
            <a:extLst>
              <a:ext uri="{FF2B5EF4-FFF2-40B4-BE49-F238E27FC236}">
                <a16:creationId xmlns:a16="http://schemas.microsoft.com/office/drawing/2014/main" id="{4810569F-96B6-A140-AA98-876D8D33E57D}"/>
              </a:ext>
            </a:extLst>
          </p:cNvPr>
          <p:cNvSpPr/>
          <p:nvPr/>
        </p:nvSpPr>
        <p:spPr>
          <a:xfrm>
            <a:off x="265454" y="8932351"/>
            <a:ext cx="1695206" cy="454714"/>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6" name="TextBox 35">
            <a:extLst>
              <a:ext uri="{FF2B5EF4-FFF2-40B4-BE49-F238E27FC236}">
                <a16:creationId xmlns:a16="http://schemas.microsoft.com/office/drawing/2014/main" id="{3B74AF1C-CC03-70CD-CAE0-04D980BC600A}"/>
              </a:ext>
            </a:extLst>
          </p:cNvPr>
          <p:cNvSpPr txBox="1"/>
          <p:nvPr/>
        </p:nvSpPr>
        <p:spPr>
          <a:xfrm>
            <a:off x="381393" y="9005819"/>
            <a:ext cx="1453335" cy="307777"/>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Paaiškinti</a:t>
            </a:r>
          </a:p>
        </p:txBody>
      </p:sp>
      <p:pic>
        <p:nvPicPr>
          <p:cNvPr id="40" name="Picture 39">
            <a:extLst>
              <a:ext uri="{FF2B5EF4-FFF2-40B4-BE49-F238E27FC236}">
                <a16:creationId xmlns:a16="http://schemas.microsoft.com/office/drawing/2014/main" id="{50E218A9-1122-0566-76FE-5F725BE45BE3}"/>
              </a:ext>
            </a:extLst>
          </p:cNvPr>
          <p:cNvPicPr>
            <a:picLocks noChangeAspect="1"/>
          </p:cNvPicPr>
          <p:nvPr/>
        </p:nvPicPr>
        <p:blipFill>
          <a:blip r:embed="rId3"/>
          <a:stretch>
            <a:fillRect/>
          </a:stretch>
        </p:blipFill>
        <p:spPr>
          <a:xfrm>
            <a:off x="904999" y="8322464"/>
            <a:ext cx="355600" cy="266700"/>
          </a:xfrm>
          <a:prstGeom prst="rect">
            <a:avLst/>
          </a:prstGeom>
        </p:spPr>
      </p:pic>
      <p:pic>
        <p:nvPicPr>
          <p:cNvPr id="41" name="Picture 40">
            <a:extLst>
              <a:ext uri="{FF2B5EF4-FFF2-40B4-BE49-F238E27FC236}">
                <a16:creationId xmlns:a16="http://schemas.microsoft.com/office/drawing/2014/main" id="{E133E9D1-F888-11AC-0259-E6DFD94037AD}"/>
              </a:ext>
            </a:extLst>
          </p:cNvPr>
          <p:cNvPicPr>
            <a:picLocks noChangeAspect="1"/>
          </p:cNvPicPr>
          <p:nvPr/>
        </p:nvPicPr>
        <p:blipFill>
          <a:blip r:embed="rId3"/>
          <a:stretch>
            <a:fillRect/>
          </a:stretch>
        </p:blipFill>
        <p:spPr>
          <a:xfrm>
            <a:off x="912950" y="9546964"/>
            <a:ext cx="355600" cy="266700"/>
          </a:xfrm>
          <a:prstGeom prst="rect">
            <a:avLst/>
          </a:prstGeom>
        </p:spPr>
      </p:pic>
      <p:sp>
        <p:nvSpPr>
          <p:cNvPr id="43" name="Oval 42">
            <a:extLst>
              <a:ext uri="{FF2B5EF4-FFF2-40B4-BE49-F238E27FC236}">
                <a16:creationId xmlns:a16="http://schemas.microsoft.com/office/drawing/2014/main" id="{9FCD86E4-A166-2DE8-0F18-6CFF1393F834}"/>
              </a:ext>
            </a:extLst>
          </p:cNvPr>
          <p:cNvSpPr/>
          <p:nvPr/>
        </p:nvSpPr>
        <p:spPr>
          <a:xfrm>
            <a:off x="1553964" y="1601936"/>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4" name="Oval 43">
            <a:extLst>
              <a:ext uri="{FF2B5EF4-FFF2-40B4-BE49-F238E27FC236}">
                <a16:creationId xmlns:a16="http://schemas.microsoft.com/office/drawing/2014/main" id="{4A2A804D-19B9-CFD8-623F-0B1953CEEFCE}"/>
              </a:ext>
            </a:extLst>
          </p:cNvPr>
          <p:cNvSpPr/>
          <p:nvPr/>
        </p:nvSpPr>
        <p:spPr>
          <a:xfrm>
            <a:off x="1553965" y="2922393"/>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5" name="Oval 44">
            <a:extLst>
              <a:ext uri="{FF2B5EF4-FFF2-40B4-BE49-F238E27FC236}">
                <a16:creationId xmlns:a16="http://schemas.microsoft.com/office/drawing/2014/main" id="{748BF4AB-BC2F-9202-00B2-13D0D800D76F}"/>
              </a:ext>
            </a:extLst>
          </p:cNvPr>
          <p:cNvSpPr/>
          <p:nvPr/>
        </p:nvSpPr>
        <p:spPr>
          <a:xfrm>
            <a:off x="1553965" y="3961975"/>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6" name="Oval 45">
            <a:extLst>
              <a:ext uri="{FF2B5EF4-FFF2-40B4-BE49-F238E27FC236}">
                <a16:creationId xmlns:a16="http://schemas.microsoft.com/office/drawing/2014/main" id="{7B76AF0E-BBBE-5625-001A-21216F4590C1}"/>
              </a:ext>
            </a:extLst>
          </p:cNvPr>
          <p:cNvSpPr/>
          <p:nvPr/>
        </p:nvSpPr>
        <p:spPr>
          <a:xfrm>
            <a:off x="1553965" y="7533401"/>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7" name="Oval 46">
            <a:extLst>
              <a:ext uri="{FF2B5EF4-FFF2-40B4-BE49-F238E27FC236}">
                <a16:creationId xmlns:a16="http://schemas.microsoft.com/office/drawing/2014/main" id="{F9B7D922-A9DB-7BF5-B2A6-C3655FA218C4}"/>
              </a:ext>
            </a:extLst>
          </p:cNvPr>
          <p:cNvSpPr/>
          <p:nvPr/>
        </p:nvSpPr>
        <p:spPr>
          <a:xfrm>
            <a:off x="1553965" y="8754866"/>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49" name="Picture 48">
            <a:extLst>
              <a:ext uri="{FF2B5EF4-FFF2-40B4-BE49-F238E27FC236}">
                <a16:creationId xmlns:a16="http://schemas.microsoft.com/office/drawing/2014/main" id="{101DF895-34A5-62DC-9E9C-93969FD630A2}"/>
              </a:ext>
            </a:extLst>
          </p:cNvPr>
          <p:cNvPicPr>
            <a:picLocks noChangeAspect="1"/>
          </p:cNvPicPr>
          <p:nvPr/>
        </p:nvPicPr>
        <p:blipFill>
          <a:blip r:embed="rId4"/>
          <a:stretch>
            <a:fillRect/>
          </a:stretch>
        </p:blipFill>
        <p:spPr>
          <a:xfrm>
            <a:off x="1612529" y="1666089"/>
            <a:ext cx="222043" cy="204763"/>
          </a:xfrm>
          <a:prstGeom prst="rect">
            <a:avLst/>
          </a:prstGeom>
        </p:spPr>
      </p:pic>
      <p:pic>
        <p:nvPicPr>
          <p:cNvPr id="50" name="Picture 49">
            <a:extLst>
              <a:ext uri="{FF2B5EF4-FFF2-40B4-BE49-F238E27FC236}">
                <a16:creationId xmlns:a16="http://schemas.microsoft.com/office/drawing/2014/main" id="{109EF224-D0EE-EA3D-6E63-B513671573ED}"/>
              </a:ext>
            </a:extLst>
          </p:cNvPr>
          <p:cNvPicPr>
            <a:picLocks noChangeAspect="1"/>
          </p:cNvPicPr>
          <p:nvPr/>
        </p:nvPicPr>
        <p:blipFill>
          <a:blip r:embed="rId5"/>
          <a:stretch>
            <a:fillRect/>
          </a:stretch>
        </p:blipFill>
        <p:spPr>
          <a:xfrm>
            <a:off x="1644573" y="2981171"/>
            <a:ext cx="203571" cy="233590"/>
          </a:xfrm>
          <a:prstGeom prst="rect">
            <a:avLst/>
          </a:prstGeom>
        </p:spPr>
      </p:pic>
      <p:pic>
        <p:nvPicPr>
          <p:cNvPr id="51" name="Picture 50">
            <a:extLst>
              <a:ext uri="{FF2B5EF4-FFF2-40B4-BE49-F238E27FC236}">
                <a16:creationId xmlns:a16="http://schemas.microsoft.com/office/drawing/2014/main" id="{D883A642-8826-7078-8C5E-BAF47BD80F24}"/>
              </a:ext>
            </a:extLst>
          </p:cNvPr>
          <p:cNvPicPr>
            <a:picLocks noChangeAspect="1"/>
          </p:cNvPicPr>
          <p:nvPr/>
        </p:nvPicPr>
        <p:blipFill>
          <a:blip r:embed="rId6"/>
          <a:stretch>
            <a:fillRect/>
          </a:stretch>
        </p:blipFill>
        <p:spPr>
          <a:xfrm>
            <a:off x="1608686" y="4052979"/>
            <a:ext cx="225886" cy="166498"/>
          </a:xfrm>
          <a:prstGeom prst="rect">
            <a:avLst/>
          </a:prstGeom>
        </p:spPr>
      </p:pic>
      <p:pic>
        <p:nvPicPr>
          <p:cNvPr id="52" name="Picture 51">
            <a:extLst>
              <a:ext uri="{FF2B5EF4-FFF2-40B4-BE49-F238E27FC236}">
                <a16:creationId xmlns:a16="http://schemas.microsoft.com/office/drawing/2014/main" id="{21ECA4ED-8896-E816-0BFA-DBAE7CE15DE2}"/>
              </a:ext>
            </a:extLst>
          </p:cNvPr>
          <p:cNvPicPr>
            <a:picLocks noChangeAspect="1"/>
          </p:cNvPicPr>
          <p:nvPr/>
        </p:nvPicPr>
        <p:blipFill>
          <a:blip r:embed="rId4"/>
          <a:stretch>
            <a:fillRect/>
          </a:stretch>
        </p:blipFill>
        <p:spPr>
          <a:xfrm>
            <a:off x="1612529" y="8829967"/>
            <a:ext cx="222043" cy="204763"/>
          </a:xfrm>
          <a:prstGeom prst="rect">
            <a:avLst/>
          </a:prstGeom>
        </p:spPr>
      </p:pic>
      <p:pic>
        <p:nvPicPr>
          <p:cNvPr id="53" name="Picture 52">
            <a:extLst>
              <a:ext uri="{FF2B5EF4-FFF2-40B4-BE49-F238E27FC236}">
                <a16:creationId xmlns:a16="http://schemas.microsoft.com/office/drawing/2014/main" id="{9256CFE3-0B22-A445-3791-661BE400CBCA}"/>
              </a:ext>
            </a:extLst>
          </p:cNvPr>
          <p:cNvPicPr>
            <a:picLocks noChangeAspect="1"/>
          </p:cNvPicPr>
          <p:nvPr/>
        </p:nvPicPr>
        <p:blipFill>
          <a:blip r:embed="rId7"/>
          <a:stretch>
            <a:fillRect/>
          </a:stretch>
        </p:blipFill>
        <p:spPr>
          <a:xfrm>
            <a:off x="1608687" y="7594489"/>
            <a:ext cx="257794" cy="219637"/>
          </a:xfrm>
          <a:prstGeom prst="rect">
            <a:avLst/>
          </a:prstGeom>
        </p:spPr>
      </p:pic>
    </p:spTree>
    <p:extLst>
      <p:ext uri="{BB962C8B-B14F-4D97-AF65-F5344CB8AC3E}">
        <p14:creationId xmlns:p14="http://schemas.microsoft.com/office/powerpoint/2010/main" val="57162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0293C19-436E-722F-D1BD-542A63900768}"/>
              </a:ext>
            </a:extLst>
          </p:cNvPr>
          <p:cNvSpPr txBox="1"/>
          <p:nvPr/>
        </p:nvSpPr>
        <p:spPr>
          <a:xfrm>
            <a:off x="2061727" y="932197"/>
            <a:ext cx="3113788" cy="1107996"/>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Išsaugoti įrodymus (pvz., nepažeidžiant asmens duomenų apsaugos reikalavimų ar anonimiškumo, padaryti pokalbio garso įrašą, ekrano nuotrauką, nufotografuoti ant stalo ar kitur padėtą kyšį, padaryti siuntos išpakavimo ir siuntos turinio nuotraukas ir pan.);</a:t>
            </a:r>
          </a:p>
        </p:txBody>
      </p:sp>
      <p:sp>
        <p:nvSpPr>
          <p:cNvPr id="39" name="TextBox 38">
            <a:extLst>
              <a:ext uri="{FF2B5EF4-FFF2-40B4-BE49-F238E27FC236}">
                <a16:creationId xmlns:a16="http://schemas.microsoft.com/office/drawing/2014/main" id="{E299060F-7A7F-9BAB-04BA-CFC5CF8C85BD}"/>
              </a:ext>
            </a:extLst>
          </p:cNvPr>
          <p:cNvSpPr txBox="1"/>
          <p:nvPr/>
        </p:nvSpPr>
        <p:spPr>
          <a:xfrm>
            <a:off x="2061727" y="2267784"/>
            <a:ext cx="4961373" cy="769441"/>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Apie atvejį nedelsdamas žodžiu, raštu, telefonu ar elektroniniu būdu informuoti EM už korupcijos prevenciją atsakingą darbuotoją ir savo tiesioginį darbuotoją (netgi tuo atveju, kai asmuo savo neteisėtus veiksmus nutraukė), arba teisėsaugos įstaigą.</a:t>
            </a:r>
            <a:r>
              <a:rPr lang="lt-LT" sz="1100" dirty="0">
                <a:solidFill>
                  <a:schemeClr val="bg2"/>
                </a:solidFill>
                <a:latin typeface="Aptos" panose="020B0004020202020204" pitchFamily="34" charset="0"/>
              </a:rPr>
              <a:t> </a:t>
            </a:r>
          </a:p>
        </p:txBody>
      </p:sp>
      <p:sp>
        <p:nvSpPr>
          <p:cNvPr id="53" name="TextBox 52">
            <a:extLst>
              <a:ext uri="{FF2B5EF4-FFF2-40B4-BE49-F238E27FC236}">
                <a16:creationId xmlns:a16="http://schemas.microsoft.com/office/drawing/2014/main" id="{7A985361-3444-57EB-D1C5-CA8D8F9DA421}"/>
              </a:ext>
            </a:extLst>
          </p:cNvPr>
          <p:cNvSpPr txBox="1"/>
          <p:nvPr/>
        </p:nvSpPr>
        <p:spPr>
          <a:xfrm>
            <a:off x="2065602" y="3297456"/>
            <a:ext cx="5197443" cy="1615827"/>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Jei man paliko, radau, atsiuntė, perdavė per kitą asmenį neteisėtą atlygį, nedelsdamas imtis veiksmų, kad pinigai ar kitos materialinės vertybės būtų grąžintos juos palikusiam asmeniui, o jeigu dėl objektyvių aplinkybių nėra galimybės grąžinti (neįmanoma identifikuoti, kas juos paliko, asmuo atsisako juos priimti, motyvuodamas, kad jis nėra jų savininkas ar nurodydamas kitas priežastis, ir kt.), apie tai turi nedelsdamas žodžiu, raštu, telefonu ar elektroniniu būdu informuoti EM už korupcijos prevenciją atsakingą darbuotoją, kad šis faktas būtų užfiksuotas ir priimtas sprendimas dėl jų perdavimo labdaros reikmėms, sunaikinimo ir kt.).</a:t>
            </a:r>
            <a:r>
              <a:rPr lang="lt-LT" sz="1100" dirty="0">
                <a:solidFill>
                  <a:schemeClr val="bg2"/>
                </a:solidFill>
                <a:latin typeface="Aptos" panose="020B0004020202020204" pitchFamily="34" charset="0"/>
              </a:rPr>
              <a:t> </a:t>
            </a:r>
          </a:p>
        </p:txBody>
      </p:sp>
      <p:sp>
        <p:nvSpPr>
          <p:cNvPr id="54" name="TextBox 53">
            <a:extLst>
              <a:ext uri="{FF2B5EF4-FFF2-40B4-BE49-F238E27FC236}">
                <a16:creationId xmlns:a16="http://schemas.microsoft.com/office/drawing/2014/main" id="{B42D3458-728D-9C2D-5F87-AC1CDB95ABDC}"/>
              </a:ext>
            </a:extLst>
          </p:cNvPr>
          <p:cNvSpPr txBox="1"/>
          <p:nvPr/>
        </p:nvSpPr>
        <p:spPr>
          <a:xfrm>
            <a:off x="366521" y="988521"/>
            <a:ext cx="1248429" cy="523220"/>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Išsaugoti ir užfiksuoti</a:t>
            </a:r>
          </a:p>
        </p:txBody>
      </p:sp>
      <p:sp>
        <p:nvSpPr>
          <p:cNvPr id="55" name="TextBox 54">
            <a:extLst>
              <a:ext uri="{FF2B5EF4-FFF2-40B4-BE49-F238E27FC236}">
                <a16:creationId xmlns:a16="http://schemas.microsoft.com/office/drawing/2014/main" id="{DC46F752-F3B3-84B7-B5A8-C299A93F82E0}"/>
              </a:ext>
            </a:extLst>
          </p:cNvPr>
          <p:cNvSpPr txBox="1"/>
          <p:nvPr/>
        </p:nvSpPr>
        <p:spPr>
          <a:xfrm>
            <a:off x="392647" y="2368041"/>
            <a:ext cx="1695206" cy="307777"/>
          </a:xfrm>
          <a:prstGeom prst="rect">
            <a:avLst/>
          </a:prstGeom>
          <a:noFill/>
        </p:spPr>
        <p:txBody>
          <a:bodyPr wrap="square">
            <a:spAutoFit/>
          </a:bodyPr>
          <a:lstStyle/>
          <a:p>
            <a:r>
              <a:rPr lang="lt-LT" sz="1400" b="1" dirty="0">
                <a:latin typeface="Aptos" panose="020B0004020202020204" pitchFamily="34" charset="0"/>
                <a:cs typeface="Arial"/>
              </a:rPr>
              <a:t>Informuoti</a:t>
            </a:r>
          </a:p>
        </p:txBody>
      </p:sp>
      <p:sp>
        <p:nvSpPr>
          <p:cNvPr id="57" name="TextBox 56">
            <a:extLst>
              <a:ext uri="{FF2B5EF4-FFF2-40B4-BE49-F238E27FC236}">
                <a16:creationId xmlns:a16="http://schemas.microsoft.com/office/drawing/2014/main" id="{AEAF84BB-E255-4365-E5CD-E58DBB8E601E}"/>
              </a:ext>
            </a:extLst>
          </p:cNvPr>
          <p:cNvSpPr txBox="1"/>
          <p:nvPr/>
        </p:nvSpPr>
        <p:spPr>
          <a:xfrm>
            <a:off x="401572" y="3415260"/>
            <a:ext cx="1465328" cy="307777"/>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Imtis veiksmų</a:t>
            </a:r>
          </a:p>
        </p:txBody>
      </p:sp>
      <p:pic>
        <p:nvPicPr>
          <p:cNvPr id="58" name="Picture 57">
            <a:extLst>
              <a:ext uri="{FF2B5EF4-FFF2-40B4-BE49-F238E27FC236}">
                <a16:creationId xmlns:a16="http://schemas.microsoft.com/office/drawing/2014/main" id="{011B130B-4299-2E93-023B-D248CA040C8F}"/>
              </a:ext>
            </a:extLst>
          </p:cNvPr>
          <p:cNvPicPr>
            <a:picLocks noChangeAspect="1"/>
          </p:cNvPicPr>
          <p:nvPr/>
        </p:nvPicPr>
        <p:blipFill>
          <a:blip r:embed="rId2"/>
          <a:stretch>
            <a:fillRect/>
          </a:stretch>
        </p:blipFill>
        <p:spPr>
          <a:xfrm rot="5400000">
            <a:off x="913574" y="1709843"/>
            <a:ext cx="255728" cy="344249"/>
          </a:xfrm>
          <a:prstGeom prst="rect">
            <a:avLst/>
          </a:prstGeom>
        </p:spPr>
      </p:pic>
      <p:sp>
        <p:nvSpPr>
          <p:cNvPr id="59" name="Rounded Rectangle 58">
            <a:extLst>
              <a:ext uri="{FF2B5EF4-FFF2-40B4-BE49-F238E27FC236}">
                <a16:creationId xmlns:a16="http://schemas.microsoft.com/office/drawing/2014/main" id="{53B9DA85-F751-196C-559A-376AA1FCDE33}"/>
              </a:ext>
            </a:extLst>
          </p:cNvPr>
          <p:cNvSpPr/>
          <p:nvPr/>
        </p:nvSpPr>
        <p:spPr>
          <a:xfrm>
            <a:off x="309028" y="951770"/>
            <a:ext cx="1695206" cy="587041"/>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0" name="Rounded Rectangle 59">
            <a:extLst>
              <a:ext uri="{FF2B5EF4-FFF2-40B4-BE49-F238E27FC236}">
                <a16:creationId xmlns:a16="http://schemas.microsoft.com/office/drawing/2014/main" id="{24A09FE2-0C5A-3A87-137E-1D98437708D8}"/>
              </a:ext>
            </a:extLst>
          </p:cNvPr>
          <p:cNvSpPr/>
          <p:nvPr/>
        </p:nvSpPr>
        <p:spPr>
          <a:xfrm>
            <a:off x="309028" y="2307265"/>
            <a:ext cx="1695206" cy="454714"/>
          </a:xfrm>
          <a:prstGeom prst="roundRect">
            <a:avLst>
              <a:gd name="adj" fmla="val 11815"/>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1" name="Rounded Rectangle 60">
            <a:extLst>
              <a:ext uri="{FF2B5EF4-FFF2-40B4-BE49-F238E27FC236}">
                <a16:creationId xmlns:a16="http://schemas.microsoft.com/office/drawing/2014/main" id="{E37313A6-0A82-CB62-F992-2D1E0CEC7C16}"/>
              </a:ext>
            </a:extLst>
          </p:cNvPr>
          <p:cNvSpPr/>
          <p:nvPr/>
        </p:nvSpPr>
        <p:spPr>
          <a:xfrm>
            <a:off x="296630" y="3334628"/>
            <a:ext cx="1664030" cy="454714"/>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64" name="Picture 63">
            <a:extLst>
              <a:ext uri="{FF2B5EF4-FFF2-40B4-BE49-F238E27FC236}">
                <a16:creationId xmlns:a16="http://schemas.microsoft.com/office/drawing/2014/main" id="{7FB05A6C-63F5-4684-6413-852E1AFB7A5B}"/>
              </a:ext>
            </a:extLst>
          </p:cNvPr>
          <p:cNvPicPr>
            <a:picLocks noChangeAspect="1"/>
          </p:cNvPicPr>
          <p:nvPr/>
        </p:nvPicPr>
        <p:blipFill>
          <a:blip r:embed="rId2"/>
          <a:stretch>
            <a:fillRect/>
          </a:stretch>
        </p:blipFill>
        <p:spPr>
          <a:xfrm rot="5400000">
            <a:off x="914218" y="2863479"/>
            <a:ext cx="255728" cy="344249"/>
          </a:xfrm>
          <a:prstGeom prst="rect">
            <a:avLst/>
          </a:prstGeom>
        </p:spPr>
      </p:pic>
      <p:sp>
        <p:nvSpPr>
          <p:cNvPr id="65" name="TextBox 64">
            <a:extLst>
              <a:ext uri="{FF2B5EF4-FFF2-40B4-BE49-F238E27FC236}">
                <a16:creationId xmlns:a16="http://schemas.microsoft.com/office/drawing/2014/main" id="{5C989256-B9EF-0840-F3BD-FE70A0828BCB}"/>
              </a:ext>
            </a:extLst>
          </p:cNvPr>
          <p:cNvSpPr txBox="1"/>
          <p:nvPr/>
        </p:nvSpPr>
        <p:spPr>
          <a:xfrm>
            <a:off x="5104217" y="951079"/>
            <a:ext cx="1131407" cy="938719"/>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Apsaugoti įvykio vietą nuo trečiųjų asmenų patekimo;</a:t>
            </a:r>
          </a:p>
        </p:txBody>
      </p:sp>
      <p:sp>
        <p:nvSpPr>
          <p:cNvPr id="66" name="TextBox 65">
            <a:extLst>
              <a:ext uri="{FF2B5EF4-FFF2-40B4-BE49-F238E27FC236}">
                <a16:creationId xmlns:a16="http://schemas.microsoft.com/office/drawing/2014/main" id="{FF97D635-35B4-A13E-51D6-21B2E59FDCA1}"/>
              </a:ext>
            </a:extLst>
          </p:cNvPr>
          <p:cNvSpPr txBox="1"/>
          <p:nvPr/>
        </p:nvSpPr>
        <p:spPr>
          <a:xfrm>
            <a:off x="6164326" y="951079"/>
            <a:ext cx="1201447" cy="938719"/>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Identifikuoti įvykio liudininkus, jeigu tokių buvo.</a:t>
            </a:r>
          </a:p>
        </p:txBody>
      </p:sp>
      <p:sp>
        <p:nvSpPr>
          <p:cNvPr id="77" name="Round Diagonal Corner of Rectangle 76">
            <a:extLst>
              <a:ext uri="{FF2B5EF4-FFF2-40B4-BE49-F238E27FC236}">
                <a16:creationId xmlns:a16="http://schemas.microsoft.com/office/drawing/2014/main" id="{7FE6B7D0-5575-042A-3DE0-AE3C9EBEBFF5}"/>
              </a:ext>
            </a:extLst>
          </p:cNvPr>
          <p:cNvSpPr/>
          <p:nvPr/>
        </p:nvSpPr>
        <p:spPr>
          <a:xfrm>
            <a:off x="279682" y="5085302"/>
            <a:ext cx="7000311" cy="769441"/>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8" name="Google Shape;149;p3">
            <a:extLst>
              <a:ext uri="{FF2B5EF4-FFF2-40B4-BE49-F238E27FC236}">
                <a16:creationId xmlns:a16="http://schemas.microsoft.com/office/drawing/2014/main" id="{222BDF12-478E-C29E-46A7-6794DC428E70}"/>
              </a:ext>
            </a:extLst>
          </p:cNvPr>
          <p:cNvSpPr txBox="1">
            <a:spLocks/>
          </p:cNvSpPr>
          <p:nvPr/>
        </p:nvSpPr>
        <p:spPr>
          <a:xfrm>
            <a:off x="468984" y="5263887"/>
            <a:ext cx="1143545" cy="548640"/>
          </a:xfrm>
          <a:prstGeom prst="rect">
            <a:avLst/>
          </a:prstGeom>
          <a:noFill/>
          <a:ln>
            <a:noFill/>
          </a:ln>
        </p:spPr>
        <p:txBody>
          <a:bodyPr spcFirstLastPara="1" vert="horz" wrap="square" lIns="0" tIns="0" rIns="0" bIns="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buClr>
                <a:schemeClr val="dk2"/>
              </a:buClr>
              <a:buSzPts val="3000"/>
            </a:pPr>
            <a:r>
              <a:rPr lang="lt-LT" sz="1600" b="1" dirty="0"/>
              <a:t>SITUACIJA </a:t>
            </a:r>
            <a:br>
              <a:rPr lang="lt-LT" sz="1600" b="1" dirty="0"/>
            </a:br>
            <a:r>
              <a:rPr lang="lt-LT" sz="1600" b="1" dirty="0"/>
              <a:t>NR. 3. </a:t>
            </a:r>
            <a:br>
              <a:rPr lang="lt-LT" sz="2200" dirty="0"/>
            </a:br>
            <a:br>
              <a:rPr lang="lt-LT" sz="2200" dirty="0"/>
            </a:br>
            <a:endParaRPr lang="lt-LT" sz="2200" dirty="0"/>
          </a:p>
        </p:txBody>
      </p:sp>
      <p:sp>
        <p:nvSpPr>
          <p:cNvPr id="79" name="TextBox 78">
            <a:extLst>
              <a:ext uri="{FF2B5EF4-FFF2-40B4-BE49-F238E27FC236}">
                <a16:creationId xmlns:a16="http://schemas.microsoft.com/office/drawing/2014/main" id="{25CA2DBA-0ECA-A66F-F3EE-62A5865790C7}"/>
              </a:ext>
            </a:extLst>
          </p:cNvPr>
          <p:cNvSpPr txBox="1"/>
          <p:nvPr/>
        </p:nvSpPr>
        <p:spPr>
          <a:xfrm>
            <a:off x="1950823" y="5145909"/>
            <a:ext cx="5117276" cy="584775"/>
          </a:xfrm>
          <a:prstGeom prst="rect">
            <a:avLst/>
          </a:prstGeom>
          <a:noFill/>
        </p:spPr>
        <p:txBody>
          <a:bodyPr wrap="square">
            <a:spAutoFit/>
          </a:bodyPr>
          <a:lstStyle/>
          <a:p>
            <a:r>
              <a:rPr lang="lt-LT" sz="1600" b="1" dirty="0">
                <a:solidFill>
                  <a:schemeClr val="tx2">
                    <a:lumMod val="10000"/>
                  </a:schemeClr>
                </a:solidFill>
              </a:rPr>
              <a:t>Gavau prašymą paveikti</a:t>
            </a:r>
            <a:r>
              <a:rPr lang="lt-LT" sz="1600" b="1" baseline="30000" dirty="0">
                <a:solidFill>
                  <a:schemeClr val="tx2">
                    <a:lumMod val="10000"/>
                  </a:schemeClr>
                </a:solidFill>
              </a:rPr>
              <a:t>4</a:t>
            </a:r>
            <a:r>
              <a:rPr lang="lt-LT" sz="1600" b="1" dirty="0">
                <a:solidFill>
                  <a:schemeClr val="tx2">
                    <a:lumMod val="10000"/>
                  </a:schemeClr>
                </a:solidFill>
              </a:rPr>
              <a:t> už neteisėtą atlygį kitą </a:t>
            </a:r>
            <a:br>
              <a:rPr lang="lt-LT" sz="1600" b="1" dirty="0">
                <a:solidFill>
                  <a:schemeClr val="tx2">
                    <a:lumMod val="10000"/>
                  </a:schemeClr>
                </a:solidFill>
              </a:rPr>
            </a:br>
            <a:r>
              <a:rPr lang="lt-LT" sz="1600" b="1" dirty="0">
                <a:solidFill>
                  <a:schemeClr val="tx2">
                    <a:lumMod val="10000"/>
                  </a:schemeClr>
                </a:solidFill>
              </a:rPr>
              <a:t>EM darbuotoją ar bando daryti poveikį man:</a:t>
            </a:r>
            <a:endParaRPr lang="en-LT" sz="1600" b="1" dirty="0"/>
          </a:p>
        </p:txBody>
      </p:sp>
      <p:sp>
        <p:nvSpPr>
          <p:cNvPr id="80" name="TextBox 79">
            <a:extLst>
              <a:ext uri="{FF2B5EF4-FFF2-40B4-BE49-F238E27FC236}">
                <a16:creationId xmlns:a16="http://schemas.microsoft.com/office/drawing/2014/main" id="{C06D1AEE-E9FA-8255-9512-D3F491344E48}"/>
              </a:ext>
            </a:extLst>
          </p:cNvPr>
          <p:cNvSpPr txBox="1"/>
          <p:nvPr/>
        </p:nvSpPr>
        <p:spPr>
          <a:xfrm>
            <a:off x="2152008" y="6198826"/>
            <a:ext cx="2236010" cy="430887"/>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Pareikalauti nedelsiant nutraukti neteisėtus veiksmus;</a:t>
            </a:r>
          </a:p>
        </p:txBody>
      </p:sp>
      <p:sp>
        <p:nvSpPr>
          <p:cNvPr id="81" name="Rounded Rectangle 80">
            <a:extLst>
              <a:ext uri="{FF2B5EF4-FFF2-40B4-BE49-F238E27FC236}">
                <a16:creationId xmlns:a16="http://schemas.microsoft.com/office/drawing/2014/main" id="{CAACA225-A7D0-3154-7CE3-25C91FF6EC8B}"/>
              </a:ext>
            </a:extLst>
          </p:cNvPr>
          <p:cNvSpPr/>
          <p:nvPr/>
        </p:nvSpPr>
        <p:spPr>
          <a:xfrm>
            <a:off x="265454" y="6242681"/>
            <a:ext cx="1695206" cy="609313"/>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2" name="TextBox 81">
            <a:extLst>
              <a:ext uri="{FF2B5EF4-FFF2-40B4-BE49-F238E27FC236}">
                <a16:creationId xmlns:a16="http://schemas.microsoft.com/office/drawing/2014/main" id="{5BB0E7E6-095F-B6AB-6F7C-B3CC29E4B8CD}"/>
              </a:ext>
            </a:extLst>
          </p:cNvPr>
          <p:cNvSpPr txBox="1"/>
          <p:nvPr/>
        </p:nvSpPr>
        <p:spPr>
          <a:xfrm>
            <a:off x="381393" y="6316150"/>
            <a:ext cx="1453335" cy="523220"/>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Nevykdyti prašymo</a:t>
            </a:r>
          </a:p>
        </p:txBody>
      </p:sp>
      <p:sp>
        <p:nvSpPr>
          <p:cNvPr id="83" name="TextBox 82">
            <a:extLst>
              <a:ext uri="{FF2B5EF4-FFF2-40B4-BE49-F238E27FC236}">
                <a16:creationId xmlns:a16="http://schemas.microsoft.com/office/drawing/2014/main" id="{BD783720-D872-121A-A668-BCB766EE7D1E}"/>
              </a:ext>
            </a:extLst>
          </p:cNvPr>
          <p:cNvSpPr txBox="1"/>
          <p:nvPr/>
        </p:nvSpPr>
        <p:spPr>
          <a:xfrm>
            <a:off x="4481011" y="6198825"/>
            <a:ext cx="2236010" cy="430887"/>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Pareikšti, kad EM netoleruojama tokia praktika;</a:t>
            </a:r>
          </a:p>
        </p:txBody>
      </p:sp>
      <p:sp>
        <p:nvSpPr>
          <p:cNvPr id="84" name="TextBox 83">
            <a:extLst>
              <a:ext uri="{FF2B5EF4-FFF2-40B4-BE49-F238E27FC236}">
                <a16:creationId xmlns:a16="http://schemas.microsoft.com/office/drawing/2014/main" id="{31D484B0-5575-71D8-7B5D-0185D359F8AD}"/>
              </a:ext>
            </a:extLst>
          </p:cNvPr>
          <p:cNvSpPr txBox="1"/>
          <p:nvPr/>
        </p:nvSpPr>
        <p:spPr>
          <a:xfrm>
            <a:off x="4437064" y="6780147"/>
            <a:ext cx="2928709" cy="769441"/>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Jei bandoma daryti poveikį man – kategoriškai atsisakyti atlikti prašomą veiksmą ir savo pareigas atlikti tinkamai, kaip nustatyta teisės aktuose.</a:t>
            </a:r>
          </a:p>
        </p:txBody>
      </p:sp>
      <p:sp>
        <p:nvSpPr>
          <p:cNvPr id="85" name="TextBox 84">
            <a:extLst>
              <a:ext uri="{FF2B5EF4-FFF2-40B4-BE49-F238E27FC236}">
                <a16:creationId xmlns:a16="http://schemas.microsoft.com/office/drawing/2014/main" id="{ABB1A115-7771-FB40-4549-24F3062CF1CF}"/>
              </a:ext>
            </a:extLst>
          </p:cNvPr>
          <p:cNvSpPr txBox="1"/>
          <p:nvPr/>
        </p:nvSpPr>
        <p:spPr>
          <a:xfrm>
            <a:off x="2140491" y="7700025"/>
            <a:ext cx="5205722" cy="600164"/>
          </a:xfrm>
          <a:prstGeom prst="rect">
            <a:avLst/>
          </a:prstGeom>
          <a:noFill/>
        </p:spPr>
        <p:txBody>
          <a:bodyPr wrap="square" anchor="t">
            <a:spAutoFit/>
          </a:bodyPr>
          <a:lstStyle/>
          <a:p>
            <a:pPr marL="171450" indent="-171450">
              <a:buFont typeface="Arial" panose="020B0604020202020204" pitchFamily="34" charset="0"/>
              <a:buChar char="•"/>
            </a:pPr>
            <a:r>
              <a:rPr lang="lt-LT" sz="1100" dirty="0">
                <a:solidFill>
                  <a:schemeClr val="tx2">
                    <a:lumMod val="10000"/>
                  </a:schemeClr>
                </a:solidFill>
                <a:latin typeface="Aptos" panose="020B0004020202020204" pitchFamily="34" charset="0"/>
              </a:rPr>
              <a:t>Paaiškinti, kad toks elgesys gali būti palaikytas korupcinio pobūdžio nusikalstama veika ir kad apie tokį elgesį privalės informuoti EM už korupcijos prevenciją atsakingą darbuotoją arba teisėsaugos įstaigą. </a:t>
            </a:r>
          </a:p>
        </p:txBody>
      </p:sp>
      <p:sp>
        <p:nvSpPr>
          <p:cNvPr id="86" name="Rounded Rectangle 85">
            <a:extLst>
              <a:ext uri="{FF2B5EF4-FFF2-40B4-BE49-F238E27FC236}">
                <a16:creationId xmlns:a16="http://schemas.microsoft.com/office/drawing/2014/main" id="{5A2AB0DD-F3DD-BDB0-7B3C-C5AAA4F7138B}"/>
              </a:ext>
            </a:extLst>
          </p:cNvPr>
          <p:cNvSpPr/>
          <p:nvPr/>
        </p:nvSpPr>
        <p:spPr>
          <a:xfrm>
            <a:off x="253936" y="7743881"/>
            <a:ext cx="1695206" cy="454714"/>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7" name="TextBox 86">
            <a:extLst>
              <a:ext uri="{FF2B5EF4-FFF2-40B4-BE49-F238E27FC236}">
                <a16:creationId xmlns:a16="http://schemas.microsoft.com/office/drawing/2014/main" id="{72E84A9B-FB28-2295-A34E-BC7D09E046C6}"/>
              </a:ext>
            </a:extLst>
          </p:cNvPr>
          <p:cNvSpPr txBox="1"/>
          <p:nvPr/>
        </p:nvSpPr>
        <p:spPr>
          <a:xfrm>
            <a:off x="369875" y="7817349"/>
            <a:ext cx="1453335" cy="307777"/>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Paaiškinti</a:t>
            </a:r>
          </a:p>
        </p:txBody>
      </p:sp>
      <p:pic>
        <p:nvPicPr>
          <p:cNvPr id="88" name="Picture 87">
            <a:extLst>
              <a:ext uri="{FF2B5EF4-FFF2-40B4-BE49-F238E27FC236}">
                <a16:creationId xmlns:a16="http://schemas.microsoft.com/office/drawing/2014/main" id="{778FEA92-E777-DAC4-B053-011E927D49DF}"/>
              </a:ext>
            </a:extLst>
          </p:cNvPr>
          <p:cNvPicPr>
            <a:picLocks noChangeAspect="1"/>
          </p:cNvPicPr>
          <p:nvPr/>
        </p:nvPicPr>
        <p:blipFill>
          <a:blip r:embed="rId3"/>
          <a:stretch>
            <a:fillRect/>
          </a:stretch>
        </p:blipFill>
        <p:spPr>
          <a:xfrm>
            <a:off x="904999" y="7080595"/>
            <a:ext cx="355600" cy="266700"/>
          </a:xfrm>
          <a:prstGeom prst="rect">
            <a:avLst/>
          </a:prstGeom>
        </p:spPr>
      </p:pic>
      <p:pic>
        <p:nvPicPr>
          <p:cNvPr id="89" name="Picture 88">
            <a:extLst>
              <a:ext uri="{FF2B5EF4-FFF2-40B4-BE49-F238E27FC236}">
                <a16:creationId xmlns:a16="http://schemas.microsoft.com/office/drawing/2014/main" id="{BBD4AB38-5BCF-EFB2-0E41-42406630DDC1}"/>
              </a:ext>
            </a:extLst>
          </p:cNvPr>
          <p:cNvPicPr>
            <a:picLocks noChangeAspect="1"/>
          </p:cNvPicPr>
          <p:nvPr/>
        </p:nvPicPr>
        <p:blipFill>
          <a:blip r:embed="rId3"/>
          <a:stretch>
            <a:fillRect/>
          </a:stretch>
        </p:blipFill>
        <p:spPr>
          <a:xfrm>
            <a:off x="901432" y="8307694"/>
            <a:ext cx="355600" cy="266700"/>
          </a:xfrm>
          <a:prstGeom prst="rect">
            <a:avLst/>
          </a:prstGeom>
        </p:spPr>
      </p:pic>
      <p:sp>
        <p:nvSpPr>
          <p:cNvPr id="99" name="TextBox 98">
            <a:extLst>
              <a:ext uri="{FF2B5EF4-FFF2-40B4-BE49-F238E27FC236}">
                <a16:creationId xmlns:a16="http://schemas.microsoft.com/office/drawing/2014/main" id="{BBE7FFC5-D119-3C75-D996-0B82F750947F}"/>
              </a:ext>
            </a:extLst>
          </p:cNvPr>
          <p:cNvSpPr txBox="1"/>
          <p:nvPr/>
        </p:nvSpPr>
        <p:spPr>
          <a:xfrm>
            <a:off x="2148534" y="6780147"/>
            <a:ext cx="1987382" cy="600164"/>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Aiškiai atsisakyti tokio prašymo ir nepriimti jokio atlygio ar pažado jį gauti;</a:t>
            </a:r>
          </a:p>
        </p:txBody>
      </p:sp>
      <p:sp>
        <p:nvSpPr>
          <p:cNvPr id="100" name="TextBox 99">
            <a:extLst>
              <a:ext uri="{FF2B5EF4-FFF2-40B4-BE49-F238E27FC236}">
                <a16:creationId xmlns:a16="http://schemas.microsoft.com/office/drawing/2014/main" id="{4B615AF8-2608-280E-98F2-1559248D083A}"/>
              </a:ext>
            </a:extLst>
          </p:cNvPr>
          <p:cNvSpPr txBox="1"/>
          <p:nvPr/>
        </p:nvSpPr>
        <p:spPr>
          <a:xfrm>
            <a:off x="2152008" y="8788164"/>
            <a:ext cx="4916091" cy="600164"/>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Išsaugoti įrodymus: išsaugoti informaciją, susijusią su prašymu (el. laiškus, žinutes, užrašus ir pan.), nepažeidžiant asmens duomenų apsaugos reikalavimų ar anonimiškumo, padaryti pokalbio garso įrašą. </a:t>
            </a:r>
          </a:p>
        </p:txBody>
      </p:sp>
      <p:sp>
        <p:nvSpPr>
          <p:cNvPr id="101" name="Rounded Rectangle 100">
            <a:extLst>
              <a:ext uri="{FF2B5EF4-FFF2-40B4-BE49-F238E27FC236}">
                <a16:creationId xmlns:a16="http://schemas.microsoft.com/office/drawing/2014/main" id="{653B3B5B-DC8B-B148-B546-972562B808F3}"/>
              </a:ext>
            </a:extLst>
          </p:cNvPr>
          <p:cNvSpPr/>
          <p:nvPr/>
        </p:nvSpPr>
        <p:spPr>
          <a:xfrm>
            <a:off x="265453" y="8832019"/>
            <a:ext cx="1695206" cy="614613"/>
          </a:xfrm>
          <a:prstGeom prst="round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2" name="TextBox 101">
            <a:extLst>
              <a:ext uri="{FF2B5EF4-FFF2-40B4-BE49-F238E27FC236}">
                <a16:creationId xmlns:a16="http://schemas.microsoft.com/office/drawing/2014/main" id="{C6DC0038-1D9D-222D-4AD6-2F1BBB08F1D4}"/>
              </a:ext>
            </a:extLst>
          </p:cNvPr>
          <p:cNvSpPr txBox="1"/>
          <p:nvPr/>
        </p:nvSpPr>
        <p:spPr>
          <a:xfrm>
            <a:off x="381392" y="8905488"/>
            <a:ext cx="1453335" cy="523220"/>
          </a:xfrm>
          <a:prstGeom prst="rect">
            <a:avLst/>
          </a:prstGeom>
          <a:noFill/>
        </p:spPr>
        <p:txBody>
          <a:bodyPr wrap="square">
            <a:spAutoFit/>
          </a:bodyPr>
          <a:lstStyle/>
          <a:p>
            <a:r>
              <a:rPr lang="lt-LT" sz="1400" b="1" dirty="0">
                <a:solidFill>
                  <a:schemeClr val="tx2">
                    <a:lumMod val="10000"/>
                  </a:schemeClr>
                </a:solidFill>
                <a:latin typeface="Aptos" panose="020B0004020202020204" pitchFamily="34" charset="0"/>
                <a:cs typeface="Arial"/>
              </a:rPr>
              <a:t>Išsaugoti ir užfiksuoti</a:t>
            </a:r>
          </a:p>
        </p:txBody>
      </p:sp>
      <p:pic>
        <p:nvPicPr>
          <p:cNvPr id="103" name="Picture 102">
            <a:extLst>
              <a:ext uri="{FF2B5EF4-FFF2-40B4-BE49-F238E27FC236}">
                <a16:creationId xmlns:a16="http://schemas.microsoft.com/office/drawing/2014/main" id="{AC5EE127-9494-E171-22A5-4B6506F64A5D}"/>
              </a:ext>
            </a:extLst>
          </p:cNvPr>
          <p:cNvPicPr>
            <a:picLocks noChangeAspect="1"/>
          </p:cNvPicPr>
          <p:nvPr/>
        </p:nvPicPr>
        <p:blipFill>
          <a:blip r:embed="rId3"/>
          <a:stretch>
            <a:fillRect/>
          </a:stretch>
        </p:blipFill>
        <p:spPr>
          <a:xfrm>
            <a:off x="912949" y="9522833"/>
            <a:ext cx="355600" cy="266700"/>
          </a:xfrm>
          <a:prstGeom prst="rect">
            <a:avLst/>
          </a:prstGeom>
        </p:spPr>
      </p:pic>
      <p:sp>
        <p:nvSpPr>
          <p:cNvPr id="104" name="Oval 103">
            <a:extLst>
              <a:ext uri="{FF2B5EF4-FFF2-40B4-BE49-F238E27FC236}">
                <a16:creationId xmlns:a16="http://schemas.microsoft.com/office/drawing/2014/main" id="{6DDCFD87-BB3D-FB50-B8B6-435733EB44A0}"/>
              </a:ext>
            </a:extLst>
          </p:cNvPr>
          <p:cNvSpPr/>
          <p:nvPr/>
        </p:nvSpPr>
        <p:spPr>
          <a:xfrm>
            <a:off x="1563041" y="3150081"/>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5" name="Oval 104">
            <a:extLst>
              <a:ext uri="{FF2B5EF4-FFF2-40B4-BE49-F238E27FC236}">
                <a16:creationId xmlns:a16="http://schemas.microsoft.com/office/drawing/2014/main" id="{77727A34-51AA-B7BC-2C43-3637FEA885A4}"/>
              </a:ext>
            </a:extLst>
          </p:cNvPr>
          <p:cNvSpPr/>
          <p:nvPr/>
        </p:nvSpPr>
        <p:spPr>
          <a:xfrm>
            <a:off x="1598439" y="2132757"/>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6" name="Oval 105">
            <a:extLst>
              <a:ext uri="{FF2B5EF4-FFF2-40B4-BE49-F238E27FC236}">
                <a16:creationId xmlns:a16="http://schemas.microsoft.com/office/drawing/2014/main" id="{9479E3D9-873A-21DB-A4ED-2D9BBE518265}"/>
              </a:ext>
            </a:extLst>
          </p:cNvPr>
          <p:cNvSpPr/>
          <p:nvPr/>
        </p:nvSpPr>
        <p:spPr>
          <a:xfrm>
            <a:off x="1586864" y="755370"/>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7" name="Oval 106">
            <a:extLst>
              <a:ext uri="{FF2B5EF4-FFF2-40B4-BE49-F238E27FC236}">
                <a16:creationId xmlns:a16="http://schemas.microsoft.com/office/drawing/2014/main" id="{934E5ACC-8B66-F4BB-FA54-3842A0069ADC}"/>
              </a:ext>
            </a:extLst>
          </p:cNvPr>
          <p:cNvSpPr/>
          <p:nvPr/>
        </p:nvSpPr>
        <p:spPr>
          <a:xfrm>
            <a:off x="1563715" y="6091299"/>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8" name="Oval 107">
            <a:extLst>
              <a:ext uri="{FF2B5EF4-FFF2-40B4-BE49-F238E27FC236}">
                <a16:creationId xmlns:a16="http://schemas.microsoft.com/office/drawing/2014/main" id="{AD260C32-B8BF-484E-88DB-896C672ECA6E}"/>
              </a:ext>
            </a:extLst>
          </p:cNvPr>
          <p:cNvSpPr/>
          <p:nvPr/>
        </p:nvSpPr>
        <p:spPr>
          <a:xfrm>
            <a:off x="1540565" y="7561284"/>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9" name="Oval 108">
            <a:extLst>
              <a:ext uri="{FF2B5EF4-FFF2-40B4-BE49-F238E27FC236}">
                <a16:creationId xmlns:a16="http://schemas.microsoft.com/office/drawing/2014/main" id="{8E43099F-67D9-9A65-5FE8-6456908E9638}"/>
              </a:ext>
            </a:extLst>
          </p:cNvPr>
          <p:cNvSpPr/>
          <p:nvPr/>
        </p:nvSpPr>
        <p:spPr>
          <a:xfrm>
            <a:off x="1552140" y="8660879"/>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110" name="Picture 109">
            <a:extLst>
              <a:ext uri="{FF2B5EF4-FFF2-40B4-BE49-F238E27FC236}">
                <a16:creationId xmlns:a16="http://schemas.microsoft.com/office/drawing/2014/main" id="{41DD12A2-97B3-2200-6D29-81F5F9A6B896}"/>
              </a:ext>
            </a:extLst>
          </p:cNvPr>
          <p:cNvPicPr>
            <a:picLocks noChangeAspect="1"/>
          </p:cNvPicPr>
          <p:nvPr/>
        </p:nvPicPr>
        <p:blipFill>
          <a:blip r:embed="rId4"/>
          <a:stretch>
            <a:fillRect/>
          </a:stretch>
        </p:blipFill>
        <p:spPr>
          <a:xfrm>
            <a:off x="1679523" y="794659"/>
            <a:ext cx="203571" cy="233590"/>
          </a:xfrm>
          <a:prstGeom prst="rect">
            <a:avLst/>
          </a:prstGeom>
        </p:spPr>
      </p:pic>
      <p:pic>
        <p:nvPicPr>
          <p:cNvPr id="111" name="Picture 110">
            <a:extLst>
              <a:ext uri="{FF2B5EF4-FFF2-40B4-BE49-F238E27FC236}">
                <a16:creationId xmlns:a16="http://schemas.microsoft.com/office/drawing/2014/main" id="{2FB84ABA-AF38-636C-6292-A32E61E08E99}"/>
              </a:ext>
            </a:extLst>
          </p:cNvPr>
          <p:cNvPicPr>
            <a:picLocks noChangeAspect="1"/>
          </p:cNvPicPr>
          <p:nvPr/>
        </p:nvPicPr>
        <p:blipFill>
          <a:blip r:embed="rId5"/>
          <a:stretch>
            <a:fillRect/>
          </a:stretch>
        </p:blipFill>
        <p:spPr>
          <a:xfrm>
            <a:off x="1657208" y="2218487"/>
            <a:ext cx="225886" cy="166498"/>
          </a:xfrm>
          <a:prstGeom prst="rect">
            <a:avLst/>
          </a:prstGeom>
        </p:spPr>
      </p:pic>
      <p:pic>
        <p:nvPicPr>
          <p:cNvPr id="112" name="Picture 111">
            <a:extLst>
              <a:ext uri="{FF2B5EF4-FFF2-40B4-BE49-F238E27FC236}">
                <a16:creationId xmlns:a16="http://schemas.microsoft.com/office/drawing/2014/main" id="{2906F1A4-3132-0E07-F958-E60D26C466A9}"/>
              </a:ext>
            </a:extLst>
          </p:cNvPr>
          <p:cNvPicPr>
            <a:picLocks noChangeAspect="1"/>
          </p:cNvPicPr>
          <p:nvPr/>
        </p:nvPicPr>
        <p:blipFill>
          <a:blip r:embed="rId6"/>
          <a:stretch>
            <a:fillRect/>
          </a:stretch>
        </p:blipFill>
        <p:spPr>
          <a:xfrm>
            <a:off x="1627554" y="3191834"/>
            <a:ext cx="236288" cy="241826"/>
          </a:xfrm>
          <a:prstGeom prst="rect">
            <a:avLst/>
          </a:prstGeom>
        </p:spPr>
      </p:pic>
      <p:pic>
        <p:nvPicPr>
          <p:cNvPr id="113" name="Picture 112">
            <a:extLst>
              <a:ext uri="{FF2B5EF4-FFF2-40B4-BE49-F238E27FC236}">
                <a16:creationId xmlns:a16="http://schemas.microsoft.com/office/drawing/2014/main" id="{5DAEB847-DE10-9352-F3C0-7A9E738EB689}"/>
              </a:ext>
            </a:extLst>
          </p:cNvPr>
          <p:cNvPicPr>
            <a:picLocks noChangeAspect="1"/>
          </p:cNvPicPr>
          <p:nvPr/>
        </p:nvPicPr>
        <p:blipFill>
          <a:blip r:embed="rId7"/>
          <a:stretch>
            <a:fillRect/>
          </a:stretch>
        </p:blipFill>
        <p:spPr>
          <a:xfrm>
            <a:off x="1601167" y="7625578"/>
            <a:ext cx="222043" cy="204763"/>
          </a:xfrm>
          <a:prstGeom prst="rect">
            <a:avLst/>
          </a:prstGeom>
        </p:spPr>
      </p:pic>
      <p:pic>
        <p:nvPicPr>
          <p:cNvPr id="114" name="Picture 113">
            <a:extLst>
              <a:ext uri="{FF2B5EF4-FFF2-40B4-BE49-F238E27FC236}">
                <a16:creationId xmlns:a16="http://schemas.microsoft.com/office/drawing/2014/main" id="{E40E1E4A-77A9-BEB4-CAFF-98541D4A63AA}"/>
              </a:ext>
            </a:extLst>
          </p:cNvPr>
          <p:cNvPicPr>
            <a:picLocks noChangeAspect="1"/>
          </p:cNvPicPr>
          <p:nvPr/>
        </p:nvPicPr>
        <p:blipFill>
          <a:blip r:embed="rId4"/>
          <a:stretch>
            <a:fillRect/>
          </a:stretch>
        </p:blipFill>
        <p:spPr>
          <a:xfrm>
            <a:off x="1638738" y="8722228"/>
            <a:ext cx="203571" cy="233590"/>
          </a:xfrm>
          <a:prstGeom prst="rect">
            <a:avLst/>
          </a:prstGeom>
        </p:spPr>
      </p:pic>
      <p:pic>
        <p:nvPicPr>
          <p:cNvPr id="115" name="Picture 114">
            <a:extLst>
              <a:ext uri="{FF2B5EF4-FFF2-40B4-BE49-F238E27FC236}">
                <a16:creationId xmlns:a16="http://schemas.microsoft.com/office/drawing/2014/main" id="{6C0C4DB1-019D-FBD3-F4D6-AE94A53E565B}"/>
              </a:ext>
            </a:extLst>
          </p:cNvPr>
          <p:cNvPicPr>
            <a:picLocks noChangeAspect="1"/>
          </p:cNvPicPr>
          <p:nvPr/>
        </p:nvPicPr>
        <p:blipFill>
          <a:blip r:embed="rId8"/>
          <a:stretch>
            <a:fillRect/>
          </a:stretch>
        </p:blipFill>
        <p:spPr>
          <a:xfrm>
            <a:off x="1624803" y="6174593"/>
            <a:ext cx="230914" cy="188377"/>
          </a:xfrm>
          <a:prstGeom prst="rect">
            <a:avLst/>
          </a:prstGeom>
        </p:spPr>
      </p:pic>
    </p:spTree>
    <p:extLst>
      <p:ext uri="{BB962C8B-B14F-4D97-AF65-F5344CB8AC3E}">
        <p14:creationId xmlns:p14="http://schemas.microsoft.com/office/powerpoint/2010/main" val="42037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D683D-1A6F-5C1E-8B15-58D1055358AE}"/>
            </a:ext>
          </a:extLst>
        </p:cNvPr>
        <p:cNvGrpSpPr/>
        <p:nvPr/>
      </p:nvGrpSpPr>
      <p:grpSpPr>
        <a:xfrm>
          <a:off x="0" y="0"/>
          <a:ext cx="0" cy="0"/>
          <a:chOff x="0" y="0"/>
          <a:chExt cx="0" cy="0"/>
        </a:xfrm>
      </p:grpSpPr>
      <p:sp>
        <p:nvSpPr>
          <p:cNvPr id="71" name="Round Diagonal Corner of Rectangle 70">
            <a:extLst>
              <a:ext uri="{FF2B5EF4-FFF2-40B4-BE49-F238E27FC236}">
                <a16:creationId xmlns:a16="http://schemas.microsoft.com/office/drawing/2014/main" id="{88A4B6A1-8981-277B-307C-8AA092C330C2}"/>
              </a:ext>
            </a:extLst>
          </p:cNvPr>
          <p:cNvSpPr/>
          <p:nvPr/>
        </p:nvSpPr>
        <p:spPr>
          <a:xfrm>
            <a:off x="237214" y="3147288"/>
            <a:ext cx="7085245" cy="477950"/>
          </a:xfrm>
          <a:prstGeom prst="round2Diag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1" name="TextBox 30">
            <a:extLst>
              <a:ext uri="{FF2B5EF4-FFF2-40B4-BE49-F238E27FC236}">
                <a16:creationId xmlns:a16="http://schemas.microsoft.com/office/drawing/2014/main" id="{D5EEC5DF-6F65-002E-9D86-1D5BBBE02926}"/>
              </a:ext>
            </a:extLst>
          </p:cNvPr>
          <p:cNvSpPr txBox="1"/>
          <p:nvPr/>
        </p:nvSpPr>
        <p:spPr>
          <a:xfrm>
            <a:off x="2061727" y="932197"/>
            <a:ext cx="5105301" cy="769441"/>
          </a:xfrm>
          <a:prstGeom prst="rect">
            <a:avLst/>
          </a:prstGeom>
          <a:noFill/>
        </p:spPr>
        <p:txBody>
          <a:bodyPr wrap="square" anchor="t">
            <a:spAutoFit/>
          </a:bodyPr>
          <a:lstStyle/>
          <a:p>
            <a:pPr marL="171450" lvl="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Apie atvejį nedelsdamas žodžiu, raštu, telefonu ar elektroniniu būdu informuoti EM už korupcijos prevenciją atsakingą darbuotoją ir savo tiesioginį darbuotoją (netgi tuo atveju, kai asmuo savo neteisėtus veiksmus nutraukė), arba teisėsaugos įstaigą.</a:t>
            </a:r>
            <a:r>
              <a:rPr lang="lt-LT" sz="1100" dirty="0">
                <a:solidFill>
                  <a:schemeClr val="bg2"/>
                </a:solidFill>
                <a:latin typeface="Aptos" panose="020B0004020202020204" pitchFamily="34" charset="0"/>
              </a:rPr>
              <a:t> </a:t>
            </a:r>
          </a:p>
        </p:txBody>
      </p:sp>
      <p:sp>
        <p:nvSpPr>
          <p:cNvPr id="55" name="TextBox 54">
            <a:extLst>
              <a:ext uri="{FF2B5EF4-FFF2-40B4-BE49-F238E27FC236}">
                <a16:creationId xmlns:a16="http://schemas.microsoft.com/office/drawing/2014/main" id="{ED86809C-E3FB-1BE1-692A-578BA453D1AB}"/>
              </a:ext>
            </a:extLst>
          </p:cNvPr>
          <p:cNvSpPr txBox="1"/>
          <p:nvPr/>
        </p:nvSpPr>
        <p:spPr>
          <a:xfrm>
            <a:off x="392647" y="1009766"/>
            <a:ext cx="1695206" cy="307777"/>
          </a:xfrm>
          <a:prstGeom prst="rect">
            <a:avLst/>
          </a:prstGeom>
          <a:noFill/>
        </p:spPr>
        <p:txBody>
          <a:bodyPr wrap="square">
            <a:spAutoFit/>
          </a:bodyPr>
          <a:lstStyle/>
          <a:p>
            <a:r>
              <a:rPr lang="lt-LT" sz="1400" b="1" dirty="0">
                <a:latin typeface="Aptos" panose="020B0004020202020204" pitchFamily="34" charset="0"/>
                <a:cs typeface="Arial"/>
              </a:rPr>
              <a:t>Informuoti</a:t>
            </a:r>
          </a:p>
        </p:txBody>
      </p:sp>
      <p:sp>
        <p:nvSpPr>
          <p:cNvPr id="60" name="Rounded Rectangle 59">
            <a:extLst>
              <a:ext uri="{FF2B5EF4-FFF2-40B4-BE49-F238E27FC236}">
                <a16:creationId xmlns:a16="http://schemas.microsoft.com/office/drawing/2014/main" id="{BC0C5CAE-5160-17C2-5FA3-2E0618DCD7DD}"/>
              </a:ext>
            </a:extLst>
          </p:cNvPr>
          <p:cNvSpPr/>
          <p:nvPr/>
        </p:nvSpPr>
        <p:spPr>
          <a:xfrm>
            <a:off x="309028" y="948990"/>
            <a:ext cx="1695206" cy="454714"/>
          </a:xfrm>
          <a:prstGeom prst="roundRect">
            <a:avLst>
              <a:gd name="adj" fmla="val 11815"/>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0" name="TextBox 69">
            <a:extLst>
              <a:ext uri="{FF2B5EF4-FFF2-40B4-BE49-F238E27FC236}">
                <a16:creationId xmlns:a16="http://schemas.microsoft.com/office/drawing/2014/main" id="{E75FF39B-F387-91EA-CA48-235008725589}"/>
              </a:ext>
            </a:extLst>
          </p:cNvPr>
          <p:cNvSpPr txBox="1"/>
          <p:nvPr/>
        </p:nvSpPr>
        <p:spPr>
          <a:xfrm>
            <a:off x="356045" y="3213593"/>
            <a:ext cx="5121943" cy="338554"/>
          </a:xfrm>
          <a:prstGeom prst="rect">
            <a:avLst/>
          </a:prstGeom>
          <a:noFill/>
        </p:spPr>
        <p:txBody>
          <a:bodyPr wrap="square">
            <a:spAutoFit/>
          </a:bodyPr>
          <a:lstStyle/>
          <a:p>
            <a:r>
              <a:rPr lang="lt-LT" sz="1600" b="1" dirty="0">
                <a:solidFill>
                  <a:schemeClr val="accent1"/>
                </a:solidFill>
              </a:rPr>
              <a:t>Kaip pranešti apie korupciją teisėsaugos įstaigai?</a:t>
            </a:r>
            <a:endParaRPr lang="en-LT" sz="1600" b="1" dirty="0">
              <a:solidFill>
                <a:schemeClr val="accent1"/>
              </a:solidFill>
            </a:endParaRPr>
          </a:p>
        </p:txBody>
      </p:sp>
      <p:sp>
        <p:nvSpPr>
          <p:cNvPr id="72" name="TextBox 71">
            <a:extLst>
              <a:ext uri="{FF2B5EF4-FFF2-40B4-BE49-F238E27FC236}">
                <a16:creationId xmlns:a16="http://schemas.microsoft.com/office/drawing/2014/main" id="{DC127DBC-C008-B389-1C18-78D2C4B5012C}"/>
              </a:ext>
            </a:extLst>
          </p:cNvPr>
          <p:cNvSpPr txBox="1"/>
          <p:nvPr/>
        </p:nvSpPr>
        <p:spPr>
          <a:xfrm>
            <a:off x="193477" y="3889577"/>
            <a:ext cx="2159001" cy="1785104"/>
          </a:xfrm>
          <a:prstGeom prst="rect">
            <a:avLst/>
          </a:prstGeom>
          <a:noFill/>
        </p:spPr>
        <p:txBody>
          <a:bodyPr wrap="square" anchor="t">
            <a:spAutoFit/>
          </a:bodyPr>
          <a:lstStyle/>
          <a:p>
            <a:pPr lvl="0"/>
            <a:r>
              <a:rPr lang="lt-LT" sz="1100" b="1" dirty="0">
                <a:solidFill>
                  <a:schemeClr val="tx2">
                    <a:lumMod val="10000"/>
                  </a:schemeClr>
                </a:solidFill>
                <a:latin typeface="Aptos" panose="020B0004020202020204" pitchFamily="34" charset="0"/>
              </a:rPr>
              <a:t>Pranešimas turi būti pateikiamas per įmanomai trumpiausią laiką nuo sužinojimo apie korupcinio pobūdžio nusikalstamą veiką momento (išskyrus veiką, kurią galbūt padarė, daro ar rengiasi padaryti darbuotojo artimieji giminaičiai ar šeimos nariai):</a:t>
            </a:r>
          </a:p>
          <a:p>
            <a:pPr lvl="0"/>
            <a:r>
              <a:rPr lang="lt-LT" sz="1100" b="1" dirty="0">
                <a:solidFill>
                  <a:schemeClr val="bg2"/>
                </a:solidFill>
                <a:latin typeface="Aptos" panose="020B0004020202020204" pitchFamily="34" charset="0"/>
              </a:rPr>
              <a:t> </a:t>
            </a:r>
          </a:p>
        </p:txBody>
      </p:sp>
      <p:sp>
        <p:nvSpPr>
          <p:cNvPr id="73" name="TextBox 72">
            <a:extLst>
              <a:ext uri="{FF2B5EF4-FFF2-40B4-BE49-F238E27FC236}">
                <a16:creationId xmlns:a16="http://schemas.microsoft.com/office/drawing/2014/main" id="{06B0B885-D48E-4940-F657-51D327DCA573}"/>
              </a:ext>
            </a:extLst>
          </p:cNvPr>
          <p:cNvSpPr txBox="1"/>
          <p:nvPr/>
        </p:nvSpPr>
        <p:spPr>
          <a:xfrm>
            <a:off x="2501744" y="3886508"/>
            <a:ext cx="4730037" cy="769441"/>
          </a:xfrm>
          <a:prstGeom prst="rect">
            <a:avLst/>
          </a:prstGeom>
          <a:noFill/>
        </p:spPr>
        <p:txBody>
          <a:bodyPr wrap="square" anchor="ctr">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Užpildant STT svetainėje esančią formą </a:t>
            </a:r>
            <a:r>
              <a:rPr lang="lt-LT" sz="1100" dirty="0">
                <a:solidFill>
                  <a:schemeClr val="tx2">
                    <a:lumMod val="10000"/>
                  </a:schemeClr>
                </a:solidFill>
                <a:latin typeface="Aptos" panose="020B0004020202020204" pitchFamily="34" charset="0"/>
                <a:hlinkClick r:id="rId2"/>
              </a:rPr>
              <a:t>https://stt.lt/pateikti-pranesima-apie-korupcija/pateikti-pranesima-apie-korupcija/9</a:t>
            </a:r>
            <a:r>
              <a:rPr lang="lt-LT" sz="1100" dirty="0">
                <a:solidFill>
                  <a:schemeClr val="tx2">
                    <a:lumMod val="10000"/>
                  </a:schemeClr>
                </a:solidFill>
                <a:latin typeface="Aptos" panose="020B0004020202020204" pitchFamily="34" charset="0"/>
              </a:rPr>
              <a:t> (arba atvykus į STT, paštu bei telefonu (0 5 266 3333);</a:t>
            </a:r>
          </a:p>
          <a:p>
            <a:pPr marL="171450" indent="-171450">
              <a:buClr>
                <a:schemeClr val="tx2"/>
              </a:buClr>
              <a:buFont typeface="Arial" panose="020B0604020202020204" pitchFamily="34" charset="0"/>
              <a:buChar char="•"/>
            </a:pPr>
            <a:endParaRPr lang="lt-LT" sz="1100" dirty="0">
              <a:solidFill>
                <a:schemeClr val="tx2">
                  <a:lumMod val="10000"/>
                </a:schemeClr>
              </a:solidFill>
              <a:latin typeface="Aptos" panose="020B0004020202020204" pitchFamily="34" charset="0"/>
            </a:endParaRPr>
          </a:p>
        </p:txBody>
      </p:sp>
      <p:sp>
        <p:nvSpPr>
          <p:cNvPr id="75" name="TextBox 74">
            <a:extLst>
              <a:ext uri="{FF2B5EF4-FFF2-40B4-BE49-F238E27FC236}">
                <a16:creationId xmlns:a16="http://schemas.microsoft.com/office/drawing/2014/main" id="{AD7E0900-066B-B00B-A9CD-ABC732D50BEB}"/>
              </a:ext>
            </a:extLst>
          </p:cNvPr>
          <p:cNvSpPr txBox="1"/>
          <p:nvPr/>
        </p:nvSpPr>
        <p:spPr>
          <a:xfrm>
            <a:off x="2501744" y="4617002"/>
            <a:ext cx="4847298" cy="600164"/>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Lietuvos Respublikos prokuratūrai (</a:t>
            </a:r>
            <a:r>
              <a:rPr lang="lt-LT" sz="1100" dirty="0">
                <a:solidFill>
                  <a:schemeClr val="tx2">
                    <a:lumMod val="10000"/>
                  </a:schemeClr>
                </a:solidFill>
                <a:latin typeface="Aptos" panose="020B0004020202020204" pitchFamily="34" charset="0"/>
                <a:hlinkClick r:id="rId3"/>
              </a:rPr>
              <a:t>https://www.prokuraturos.lt/lt/struktura-ir-kontaktai/priimamasis/6869</a:t>
            </a:r>
            <a:r>
              <a:rPr lang="lt-LT" sz="1100" dirty="0">
                <a:solidFill>
                  <a:schemeClr val="tx2">
                    <a:lumMod val="10000"/>
                  </a:schemeClr>
                </a:solidFill>
                <a:latin typeface="Aptos" panose="020B0004020202020204" pitchFamily="34" charset="0"/>
              </a:rPr>
              <a:t>);</a:t>
            </a:r>
          </a:p>
          <a:p>
            <a:pPr>
              <a:buClr>
                <a:schemeClr val="tx2"/>
              </a:buClr>
            </a:pPr>
            <a:endParaRPr lang="lt-LT" sz="1100" dirty="0">
              <a:solidFill>
                <a:schemeClr val="tx2">
                  <a:lumMod val="10000"/>
                </a:schemeClr>
              </a:solidFill>
              <a:latin typeface="Aptos" panose="020B0004020202020204" pitchFamily="34" charset="0"/>
            </a:endParaRPr>
          </a:p>
        </p:txBody>
      </p:sp>
      <p:sp>
        <p:nvSpPr>
          <p:cNvPr id="76" name="TextBox 75">
            <a:extLst>
              <a:ext uri="{FF2B5EF4-FFF2-40B4-BE49-F238E27FC236}">
                <a16:creationId xmlns:a16="http://schemas.microsoft.com/office/drawing/2014/main" id="{7FC7EA70-C948-8588-BEB0-6AC56259D466}"/>
              </a:ext>
            </a:extLst>
          </p:cNvPr>
          <p:cNvSpPr txBox="1"/>
          <p:nvPr/>
        </p:nvSpPr>
        <p:spPr>
          <a:xfrm>
            <a:off x="2501744" y="5252704"/>
            <a:ext cx="3807844" cy="261610"/>
          </a:xfrm>
          <a:prstGeom prst="rect">
            <a:avLst/>
          </a:prstGeom>
          <a:noFill/>
        </p:spPr>
        <p:txBody>
          <a:bodyPr wrap="square" anchor="ctr">
            <a:spAutoFit/>
          </a:bodyPr>
          <a:lstStyle/>
          <a:p>
            <a:pPr marL="171450" indent="-171450">
              <a:buClr>
                <a:schemeClr val="tx2"/>
              </a:buClr>
              <a:buFont typeface="Arial" panose="020B0604020202020204" pitchFamily="34" charset="0"/>
              <a:buChar char="•"/>
            </a:pPr>
            <a:r>
              <a:rPr lang="lt-LT" sz="1100" dirty="0">
                <a:solidFill>
                  <a:schemeClr val="tx2">
                    <a:lumMod val="10000"/>
                  </a:schemeClr>
                </a:solidFill>
                <a:latin typeface="Aptos" panose="020B0004020202020204" pitchFamily="34" charset="0"/>
              </a:rPr>
              <a:t>Kitai teisėsaugos įstaigai (pvz., Lietuvos policijai ir pan.)</a:t>
            </a:r>
          </a:p>
        </p:txBody>
      </p:sp>
      <p:sp>
        <p:nvSpPr>
          <p:cNvPr id="2" name="Slide Number Placeholder 16">
            <a:extLst>
              <a:ext uri="{FF2B5EF4-FFF2-40B4-BE49-F238E27FC236}">
                <a16:creationId xmlns:a16="http://schemas.microsoft.com/office/drawing/2014/main" id="{39051E06-BCBB-56FC-A884-60537C962BD9}"/>
              </a:ext>
            </a:extLst>
          </p:cNvPr>
          <p:cNvSpPr txBox="1">
            <a:spLocks/>
          </p:cNvSpPr>
          <p:nvPr/>
        </p:nvSpPr>
        <p:spPr>
          <a:xfrm>
            <a:off x="191386" y="2071377"/>
            <a:ext cx="7166344" cy="1107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lt-LT" sz="700" b="1" baseline="30000" dirty="0">
                <a:solidFill>
                  <a:schemeClr val="tx2">
                    <a:lumMod val="10000"/>
                  </a:schemeClr>
                </a:solidFill>
              </a:rPr>
              <a:t>4 </a:t>
            </a:r>
            <a:r>
              <a:rPr lang="lt-LT" sz="700" dirty="0">
                <a:solidFill>
                  <a:srgbClr val="000000"/>
                </a:solidFill>
              </a:rPr>
              <a:t>Pagal Lietuvos Respublikos baudžiamojo kodekso 226 straipsnio 1 ir 2 dalis </a:t>
            </a:r>
            <a:r>
              <a:rPr lang="lt-LT" sz="700" b="1" u="sng" dirty="0">
                <a:solidFill>
                  <a:srgbClr val="000000"/>
                </a:solidFill>
              </a:rPr>
              <a:t>prekyba poveikiu </a:t>
            </a:r>
            <a:r>
              <a:rPr lang="lt-LT" sz="700" dirty="0">
                <a:solidFill>
                  <a:srgbClr val="000000"/>
                </a:solidFill>
              </a:rPr>
              <a:t>yra, kai asmuo pasinaudodamas savo visuomenine padėtimi, tarnyba</a:t>
            </a:r>
            <a:r>
              <a:rPr lang="en-US" sz="700" dirty="0">
                <a:solidFill>
                  <a:srgbClr val="000000"/>
                </a:solidFill>
              </a:rPr>
              <a:t>,</a:t>
            </a:r>
            <a:r>
              <a:rPr lang="lt-LT" sz="700" dirty="0">
                <a:solidFill>
                  <a:srgbClr val="000000"/>
                </a:solidFill>
              </a:rPr>
              <a:t> įgaliojimais, giminyste, pažintimis ar kita tikėtina įtaka ar kai asmuo, siekdamas, kad kitas asmuo pasinaudotų savo padėtimi valstybės ar savivaldybės institucijai ar įstaigai, tarptautinei viešajai organizacijai, jų valstybės tarnautojui ar jam prilygintam asmeniui, paveiktų atitinkamą instituciją, įstaigą ar organizaciją, valstybės tarnautoją ar jam prilygintą asmenį, kad šie teisėtai ar neteisėtai veiktų ar neveiktų vykdydami įgaliojimus, kai jam ar trečiajam asmeniui tiesiogiai arba netiesiogiai pats ar per tarpininką yra pasiūlęs, pažadėjęs ar susitaręs duoti arba jau yra davęs kyšį. </a:t>
            </a:r>
            <a:r>
              <a:rPr lang="lt-LT" sz="700" b="1" u="sng" dirty="0">
                <a:solidFill>
                  <a:srgbClr val="000000"/>
                </a:solidFill>
              </a:rPr>
              <a:t>Prašymo paveikti pavyzdžiai</a:t>
            </a:r>
            <a:r>
              <a:rPr lang="lt-LT" sz="700" dirty="0">
                <a:solidFill>
                  <a:srgbClr val="000000"/>
                </a:solidFill>
              </a:rPr>
              <a:t>: pakeisti vertinimo išvadą, pagreitinti procedūrą, suteikti nepagrįstą palankumą, atskleisti tarnybinę informaciją, ,,pagelbėti“ viešuosiuose pirkimuose ir pan.</a:t>
            </a:r>
          </a:p>
        </p:txBody>
      </p:sp>
      <p:cxnSp>
        <p:nvCxnSpPr>
          <p:cNvPr id="3" name="Straight Connector 2">
            <a:extLst>
              <a:ext uri="{FF2B5EF4-FFF2-40B4-BE49-F238E27FC236}">
                <a16:creationId xmlns:a16="http://schemas.microsoft.com/office/drawing/2014/main" id="{824A9661-19A8-B200-5021-828D97422D25}"/>
              </a:ext>
            </a:extLst>
          </p:cNvPr>
          <p:cNvCxnSpPr/>
          <p:nvPr/>
        </p:nvCxnSpPr>
        <p:spPr>
          <a:xfrm>
            <a:off x="296630" y="1975125"/>
            <a:ext cx="6966415" cy="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5" name="Round Diagonal Corner of Rectangle 4">
            <a:extLst>
              <a:ext uri="{FF2B5EF4-FFF2-40B4-BE49-F238E27FC236}">
                <a16:creationId xmlns:a16="http://schemas.microsoft.com/office/drawing/2014/main" id="{066BB5AB-7DC6-FD6B-9E8C-E612CB1DC687}"/>
              </a:ext>
            </a:extLst>
          </p:cNvPr>
          <p:cNvSpPr/>
          <p:nvPr/>
        </p:nvSpPr>
        <p:spPr>
          <a:xfrm>
            <a:off x="211814" y="5687288"/>
            <a:ext cx="7110645" cy="4090376"/>
          </a:xfrm>
          <a:prstGeom prst="round2DiagRect">
            <a:avLst>
              <a:gd name="adj1" fmla="val 2385"/>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Google Shape;149;p3">
            <a:extLst>
              <a:ext uri="{FF2B5EF4-FFF2-40B4-BE49-F238E27FC236}">
                <a16:creationId xmlns:a16="http://schemas.microsoft.com/office/drawing/2014/main" id="{C3CD0F2A-85BC-A668-8DB0-0EEA146CD6A3}"/>
              </a:ext>
            </a:extLst>
          </p:cNvPr>
          <p:cNvSpPr txBox="1">
            <a:spLocks/>
          </p:cNvSpPr>
          <p:nvPr/>
        </p:nvSpPr>
        <p:spPr>
          <a:xfrm>
            <a:off x="467055" y="5758364"/>
            <a:ext cx="3300081" cy="521847"/>
          </a:xfrm>
          <a:prstGeom prst="rect">
            <a:avLst/>
          </a:prstGeom>
          <a:noFill/>
          <a:ln>
            <a:noFill/>
          </a:ln>
        </p:spPr>
        <p:txBody>
          <a:bodyPr spcFirstLastPara="1" vert="horz" wrap="square" lIns="0" tIns="0" rIns="0" bIns="0" rtlCol="0" anchor="ctr"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buClr>
                <a:schemeClr val="dk2"/>
              </a:buClr>
              <a:buSzPts val="3000"/>
            </a:pPr>
            <a:r>
              <a:rPr lang="lt-LT" sz="1800" b="1" dirty="0"/>
              <a:t>ATKREIPTINAS DĖMESYS, KAD:</a:t>
            </a:r>
          </a:p>
        </p:txBody>
      </p:sp>
      <p:sp>
        <p:nvSpPr>
          <p:cNvPr id="8" name="TextBox 7">
            <a:extLst>
              <a:ext uri="{FF2B5EF4-FFF2-40B4-BE49-F238E27FC236}">
                <a16:creationId xmlns:a16="http://schemas.microsoft.com/office/drawing/2014/main" id="{C6468749-30D3-B4CF-2FA9-73D2A133C0D0}"/>
              </a:ext>
            </a:extLst>
          </p:cNvPr>
          <p:cNvSpPr txBox="1"/>
          <p:nvPr/>
        </p:nvSpPr>
        <p:spPr>
          <a:xfrm>
            <a:off x="319632" y="6381229"/>
            <a:ext cx="2444059" cy="1785104"/>
          </a:xfrm>
          <a:prstGeom prst="rect">
            <a:avLst/>
          </a:prstGeom>
          <a:noFill/>
        </p:spPr>
        <p:txBody>
          <a:bodyPr wrap="square" anchor="t">
            <a:spAutoFit/>
          </a:bodyPr>
          <a:lstStyle/>
          <a:p>
            <a:pPr marL="171450" indent="-171450">
              <a:buClr>
                <a:schemeClr val="accent3"/>
              </a:buClr>
              <a:buFont typeface="Arial" panose="020B0604020202020204" pitchFamily="34" charset="0"/>
              <a:buChar char="•"/>
            </a:pPr>
            <a:r>
              <a:rPr lang="lt-LT" sz="1100" dirty="0">
                <a:solidFill>
                  <a:schemeClr val="tx2">
                    <a:lumMod val="10000"/>
                  </a:schemeClr>
                </a:solidFill>
                <a:latin typeface="Aptos" panose="020B0004020202020204" pitchFamily="34" charset="0"/>
              </a:rPr>
              <a:t>Korupcinio pobūdžio nusikalstamos veikos: </a:t>
            </a:r>
            <a:r>
              <a:rPr lang="lt-LT" sz="1100" i="1" u="sng" dirty="0">
                <a:solidFill>
                  <a:schemeClr val="tx2">
                    <a:lumMod val="10000"/>
                  </a:schemeClr>
                </a:solidFill>
                <a:latin typeface="Aptos" panose="020B0004020202020204" pitchFamily="34" charset="0"/>
              </a:rPr>
              <a:t>kyšininkavimas, prekyba poveikiu, papirkimas, kitos nusikalstamos veikos, jeigu jos padarytos viešojo administravimo sektoriuje arba teikiant viešąsias paslaugas siekiant sau ar kitiems asmeninės naudos</a:t>
            </a:r>
            <a:r>
              <a:rPr lang="lt-LT" sz="1100" dirty="0">
                <a:solidFill>
                  <a:schemeClr val="tx2">
                    <a:lumMod val="10000"/>
                  </a:schemeClr>
                </a:solidFill>
                <a:latin typeface="Aptos" panose="020B0004020202020204" pitchFamily="34" charset="0"/>
              </a:rPr>
              <a:t>;</a:t>
            </a:r>
          </a:p>
          <a:p>
            <a:pPr marL="171450" lvl="0" indent="-171450">
              <a:buClr>
                <a:schemeClr val="accent3"/>
              </a:buClr>
              <a:buFont typeface="Arial" panose="020B0604020202020204" pitchFamily="34" charset="0"/>
              <a:buChar char="•"/>
            </a:pPr>
            <a:endParaRPr lang="lt-LT" sz="1100" dirty="0">
              <a:solidFill>
                <a:schemeClr val="bg2"/>
              </a:solidFill>
              <a:latin typeface="Aptos" panose="020B0004020202020204" pitchFamily="34" charset="0"/>
            </a:endParaRPr>
          </a:p>
        </p:txBody>
      </p:sp>
      <p:sp>
        <p:nvSpPr>
          <p:cNvPr id="9" name="TextBox 8">
            <a:extLst>
              <a:ext uri="{FF2B5EF4-FFF2-40B4-BE49-F238E27FC236}">
                <a16:creationId xmlns:a16="http://schemas.microsoft.com/office/drawing/2014/main" id="{310FD8DD-7604-E1F9-1C75-BACF54A1426C}"/>
              </a:ext>
            </a:extLst>
          </p:cNvPr>
          <p:cNvSpPr txBox="1"/>
          <p:nvPr/>
        </p:nvSpPr>
        <p:spPr>
          <a:xfrm>
            <a:off x="2880604" y="6370609"/>
            <a:ext cx="2560972" cy="1785104"/>
          </a:xfrm>
          <a:prstGeom prst="rect">
            <a:avLst/>
          </a:prstGeom>
          <a:noFill/>
        </p:spPr>
        <p:txBody>
          <a:bodyPr wrap="square" anchor="t">
            <a:spAutoFit/>
          </a:bodyPr>
          <a:lstStyle/>
          <a:p>
            <a:pPr marL="171450" indent="-171450">
              <a:buClr>
                <a:schemeClr val="accent3"/>
              </a:buClr>
              <a:buFont typeface="Arial" panose="020B0604020202020204" pitchFamily="34" charset="0"/>
              <a:buChar char="•"/>
            </a:pPr>
            <a:r>
              <a:rPr lang="lt-LT" sz="1100" dirty="0">
                <a:solidFill>
                  <a:schemeClr val="tx2">
                    <a:lumMod val="10000"/>
                  </a:schemeClr>
                </a:solidFill>
                <a:latin typeface="Aptos" panose="020B0004020202020204" pitchFamily="34" charset="0"/>
              </a:rPr>
              <a:t>Vieną kartą priėmęs kyšį, kitą kartą galite sulaukti jau nebe prašymo už atlygį atlikti tam tikrus veiksmus, susijusius su jūsų vykdomomis tarnybinėmis (darbinėmis) funkcijomis EM, arba susilaikyti nuo jų, bet reikalavimo grasinant panaudoti prieš jus sukauptą kompromituojančią informaciją;</a:t>
            </a:r>
          </a:p>
          <a:p>
            <a:pPr marL="171450" lvl="0" indent="-171450">
              <a:buClr>
                <a:schemeClr val="accent3"/>
              </a:buClr>
              <a:buFont typeface="Arial" panose="020B0604020202020204" pitchFamily="34" charset="0"/>
              <a:buChar char="•"/>
            </a:pPr>
            <a:endParaRPr lang="lt-LT" sz="1100" dirty="0">
              <a:solidFill>
                <a:schemeClr val="bg2"/>
              </a:solidFill>
              <a:latin typeface="Aptos" panose="020B0004020202020204" pitchFamily="34" charset="0"/>
            </a:endParaRPr>
          </a:p>
        </p:txBody>
      </p:sp>
      <p:sp>
        <p:nvSpPr>
          <p:cNvPr id="10" name="TextBox 9">
            <a:extLst>
              <a:ext uri="{FF2B5EF4-FFF2-40B4-BE49-F238E27FC236}">
                <a16:creationId xmlns:a16="http://schemas.microsoft.com/office/drawing/2014/main" id="{9CA2D494-D257-BEB3-A4A5-220DA74A0C59}"/>
              </a:ext>
            </a:extLst>
          </p:cNvPr>
          <p:cNvSpPr txBox="1"/>
          <p:nvPr/>
        </p:nvSpPr>
        <p:spPr>
          <a:xfrm>
            <a:off x="5455728" y="6381229"/>
            <a:ext cx="1634894" cy="1277273"/>
          </a:xfrm>
          <a:prstGeom prst="rect">
            <a:avLst/>
          </a:prstGeom>
          <a:noFill/>
        </p:spPr>
        <p:txBody>
          <a:bodyPr wrap="square" anchor="t">
            <a:spAutoFit/>
          </a:bodyPr>
          <a:lstStyle/>
          <a:p>
            <a:pPr marL="171450" indent="-171450">
              <a:buClr>
                <a:schemeClr val="accent3"/>
              </a:buClr>
              <a:buFont typeface="Arial" panose="020B0604020202020204" pitchFamily="34" charset="0"/>
              <a:buChar char="•"/>
            </a:pPr>
            <a:r>
              <a:rPr lang="lt-LT" sz="1100" i="1" dirty="0">
                <a:solidFill>
                  <a:schemeClr val="tx2">
                    <a:lumMod val="10000"/>
                  </a:schemeClr>
                </a:solidFill>
                <a:latin typeface="Aptos" panose="020B0004020202020204" pitchFamily="34" charset="0"/>
              </a:rPr>
              <a:t>Minimali </a:t>
            </a:r>
            <a:r>
              <a:rPr lang="lt-LT" sz="1100" i="1" u="sng" dirty="0">
                <a:solidFill>
                  <a:schemeClr val="tx2">
                    <a:lumMod val="10000"/>
                  </a:schemeClr>
                </a:solidFill>
                <a:latin typeface="Aptos" panose="020B0004020202020204" pitchFamily="34" charset="0"/>
              </a:rPr>
              <a:t>kyšio vertė nereglamentuota</a:t>
            </a:r>
            <a:r>
              <a:rPr lang="lt-LT" sz="1100" dirty="0">
                <a:solidFill>
                  <a:schemeClr val="tx2">
                    <a:lumMod val="10000"/>
                  </a:schemeClr>
                </a:solidFill>
                <a:latin typeface="Aptos" panose="020B0004020202020204" pitchFamily="34" charset="0"/>
              </a:rPr>
              <a:t>, todėl baudžiamoji atsakomybė kyla nepriklausomai nuo kyšio vertės;</a:t>
            </a:r>
          </a:p>
          <a:p>
            <a:pPr marL="171450" lvl="0" indent="-171450">
              <a:buClr>
                <a:schemeClr val="accent3"/>
              </a:buClr>
              <a:buFont typeface="Arial" panose="020B0604020202020204" pitchFamily="34" charset="0"/>
              <a:buChar char="•"/>
            </a:pPr>
            <a:endParaRPr lang="lt-LT" sz="1100" dirty="0">
              <a:solidFill>
                <a:schemeClr val="bg2"/>
              </a:solidFill>
              <a:latin typeface="Aptos" panose="020B0004020202020204" pitchFamily="34" charset="0"/>
            </a:endParaRPr>
          </a:p>
        </p:txBody>
      </p:sp>
      <p:sp>
        <p:nvSpPr>
          <p:cNvPr id="11" name="TextBox 10">
            <a:extLst>
              <a:ext uri="{FF2B5EF4-FFF2-40B4-BE49-F238E27FC236}">
                <a16:creationId xmlns:a16="http://schemas.microsoft.com/office/drawing/2014/main" id="{F53CA6AC-BB69-1D0A-5FBC-1957EB46489B}"/>
              </a:ext>
            </a:extLst>
          </p:cNvPr>
          <p:cNvSpPr txBox="1"/>
          <p:nvPr/>
        </p:nvSpPr>
        <p:spPr>
          <a:xfrm>
            <a:off x="2880604" y="8273791"/>
            <a:ext cx="4159561" cy="1277273"/>
          </a:xfrm>
          <a:prstGeom prst="rect">
            <a:avLst/>
          </a:prstGeom>
          <a:noFill/>
        </p:spPr>
        <p:txBody>
          <a:bodyPr wrap="square" anchor="t">
            <a:spAutoFit/>
          </a:bodyPr>
          <a:lstStyle/>
          <a:p>
            <a:pPr marL="171450" indent="-171450">
              <a:buClr>
                <a:schemeClr val="accent3"/>
              </a:buClr>
              <a:buFont typeface="Arial" panose="020B0604020202020204" pitchFamily="34" charset="0"/>
              <a:buChar char="•"/>
            </a:pPr>
            <a:r>
              <a:rPr lang="lt-LT" sz="1100" dirty="0">
                <a:solidFill>
                  <a:schemeClr val="tx2">
                    <a:lumMod val="10000"/>
                  </a:schemeClr>
                </a:solidFill>
                <a:latin typeface="Aptos" panose="020B0004020202020204" pitchFamily="34" charset="0"/>
              </a:rPr>
              <a:t>Valstybės tarnautojas ar jam prilygintas asmuo </a:t>
            </a:r>
            <a:r>
              <a:rPr lang="lt-LT" sz="1100" i="1" u="sng" dirty="0">
                <a:solidFill>
                  <a:schemeClr val="tx2">
                    <a:lumMod val="10000"/>
                  </a:schemeClr>
                </a:solidFill>
                <a:latin typeface="Aptos" panose="020B0004020202020204" pitchFamily="34" charset="0"/>
              </a:rPr>
              <a:t>privalo</a:t>
            </a:r>
            <a:r>
              <a:rPr lang="lt-LT" sz="1100" dirty="0">
                <a:solidFill>
                  <a:schemeClr val="tx2">
                    <a:lumMod val="10000"/>
                  </a:schemeClr>
                </a:solidFill>
                <a:latin typeface="Aptos" panose="020B0004020202020204" pitchFamily="34" charset="0"/>
              </a:rPr>
              <a:t> (išskyrus korupcinio pobūdžio nusikalstamą veiką, kurią galbūt padarė, daro ar rengiasi padaryti jo artimieji giminaičiai ar šeimos nariai) apie konkrečią jam žinomą korupcinio pobūdžio nusikalstamą veiką </a:t>
            </a:r>
            <a:r>
              <a:rPr lang="lt-LT" sz="1100" i="1" u="sng" dirty="0">
                <a:solidFill>
                  <a:schemeClr val="tx2">
                    <a:lumMod val="10000"/>
                  </a:schemeClr>
                </a:solidFill>
                <a:latin typeface="Aptos" panose="020B0004020202020204" pitchFamily="34" charset="0"/>
              </a:rPr>
              <a:t>pranešti teisėsaugos įstaigai, jei gavo neginčijamų duomenų</a:t>
            </a:r>
            <a:r>
              <a:rPr lang="lt-LT" sz="1100" dirty="0">
                <a:solidFill>
                  <a:schemeClr val="tx2">
                    <a:lumMod val="10000"/>
                  </a:schemeClr>
                </a:solidFill>
                <a:latin typeface="Aptos" panose="020B0004020202020204" pitchFamily="34" charset="0"/>
              </a:rPr>
              <a:t>, liudijančių šios veikos padarymą, arba </a:t>
            </a:r>
            <a:r>
              <a:rPr lang="lt-LT" sz="1100" i="1" u="sng" dirty="0">
                <a:solidFill>
                  <a:schemeClr val="tx2">
                    <a:lumMod val="10000"/>
                  </a:schemeClr>
                </a:solidFill>
                <a:latin typeface="Aptos" panose="020B0004020202020204" pitchFamily="34" charset="0"/>
              </a:rPr>
              <a:t>pats stebėjo </a:t>
            </a:r>
            <a:r>
              <a:rPr lang="lt-LT" sz="1100" dirty="0">
                <a:solidFill>
                  <a:schemeClr val="tx2">
                    <a:lumMod val="10000"/>
                  </a:schemeClr>
                </a:solidFill>
                <a:latin typeface="Aptos" panose="020B0004020202020204" pitchFamily="34" charset="0"/>
              </a:rPr>
              <a:t>ar kitaip </a:t>
            </a:r>
            <a:r>
              <a:rPr lang="lt-LT" sz="1100" i="1" u="sng" dirty="0">
                <a:solidFill>
                  <a:schemeClr val="tx2">
                    <a:lumMod val="10000"/>
                  </a:schemeClr>
                </a:solidFill>
                <a:latin typeface="Aptos" panose="020B0004020202020204" pitchFamily="34" charset="0"/>
              </a:rPr>
              <a:t>fiksavo</a:t>
            </a:r>
            <a:r>
              <a:rPr lang="lt-LT" sz="1100" dirty="0">
                <a:solidFill>
                  <a:schemeClr val="tx2">
                    <a:lumMod val="10000"/>
                  </a:schemeClr>
                </a:solidFill>
                <a:latin typeface="Aptos" panose="020B0004020202020204" pitchFamily="34" charset="0"/>
              </a:rPr>
              <a:t> šios veiklos padarymą.</a:t>
            </a:r>
          </a:p>
        </p:txBody>
      </p:sp>
      <p:sp>
        <p:nvSpPr>
          <p:cNvPr id="12" name="TextBox 11">
            <a:extLst>
              <a:ext uri="{FF2B5EF4-FFF2-40B4-BE49-F238E27FC236}">
                <a16:creationId xmlns:a16="http://schemas.microsoft.com/office/drawing/2014/main" id="{BB59F3C6-6EA6-43C7-D834-C79616B8BC29}"/>
              </a:ext>
            </a:extLst>
          </p:cNvPr>
          <p:cNvSpPr txBox="1"/>
          <p:nvPr/>
        </p:nvSpPr>
        <p:spPr>
          <a:xfrm>
            <a:off x="309028" y="8273791"/>
            <a:ext cx="2141354" cy="1277273"/>
          </a:xfrm>
          <a:prstGeom prst="rect">
            <a:avLst/>
          </a:prstGeom>
          <a:noFill/>
        </p:spPr>
        <p:txBody>
          <a:bodyPr wrap="square" anchor="t">
            <a:spAutoFit/>
          </a:bodyPr>
          <a:lstStyle/>
          <a:p>
            <a:pPr marL="171450" indent="-171450">
              <a:buClr>
                <a:schemeClr val="accent3"/>
              </a:buClr>
              <a:buFont typeface="Arial" panose="020B0604020202020204" pitchFamily="34" charset="0"/>
              <a:buChar char="•"/>
            </a:pPr>
            <a:r>
              <a:rPr lang="lt-LT" sz="1100" dirty="0">
                <a:solidFill>
                  <a:schemeClr val="tx2">
                    <a:lumMod val="10000"/>
                  </a:schemeClr>
                </a:solidFill>
                <a:latin typeface="Aptos" panose="020B0004020202020204" pitchFamily="34" charset="0"/>
              </a:rPr>
              <a:t>Vien pažadas, susitarimas, reikalavimas ar provokavimas duoti kyšį yra baigtas nusikaltimas, t. y. pradėti ikiteisminį tyrimą galima ir asmeniui nepriėmus kyšio fiziškai;</a:t>
            </a:r>
          </a:p>
        </p:txBody>
      </p:sp>
      <p:cxnSp>
        <p:nvCxnSpPr>
          <p:cNvPr id="14" name="Straight Connector 13">
            <a:extLst>
              <a:ext uri="{FF2B5EF4-FFF2-40B4-BE49-F238E27FC236}">
                <a16:creationId xmlns:a16="http://schemas.microsoft.com/office/drawing/2014/main" id="{5C070CB4-4ED8-8E25-3C13-AACC6EA65291}"/>
              </a:ext>
            </a:extLst>
          </p:cNvPr>
          <p:cNvCxnSpPr/>
          <p:nvPr/>
        </p:nvCxnSpPr>
        <p:spPr>
          <a:xfrm>
            <a:off x="392647" y="6187614"/>
            <a:ext cx="6647518" cy="0"/>
          </a:xfrm>
          <a:prstGeom prst="line">
            <a:avLst/>
          </a:prstGeom>
          <a:ln w="6350">
            <a:solidFill>
              <a:schemeClr val="accent3"/>
            </a:solidFill>
          </a:ln>
        </p:spPr>
        <p:style>
          <a:lnRef idx="1">
            <a:schemeClr val="accent6"/>
          </a:lnRef>
          <a:fillRef idx="0">
            <a:schemeClr val="accent6"/>
          </a:fillRef>
          <a:effectRef idx="0">
            <a:schemeClr val="accent6"/>
          </a:effectRef>
          <a:fontRef idx="minor">
            <a:schemeClr val="tx1"/>
          </a:fontRef>
        </p:style>
      </p:cxnSp>
      <p:sp>
        <p:nvSpPr>
          <p:cNvPr id="15" name="Oval 14">
            <a:extLst>
              <a:ext uri="{FF2B5EF4-FFF2-40B4-BE49-F238E27FC236}">
                <a16:creationId xmlns:a16="http://schemas.microsoft.com/office/drawing/2014/main" id="{7F076CE6-6DBA-2C8D-05F1-5B2493C9D2C4}"/>
              </a:ext>
            </a:extLst>
          </p:cNvPr>
          <p:cNvSpPr/>
          <p:nvPr/>
        </p:nvSpPr>
        <p:spPr>
          <a:xfrm>
            <a:off x="1616823" y="791396"/>
            <a:ext cx="354967" cy="35496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16" name="Picture 15">
            <a:extLst>
              <a:ext uri="{FF2B5EF4-FFF2-40B4-BE49-F238E27FC236}">
                <a16:creationId xmlns:a16="http://schemas.microsoft.com/office/drawing/2014/main" id="{8259CE2A-42E0-2F1D-0E4F-A7FEA1C15FBA}"/>
              </a:ext>
            </a:extLst>
          </p:cNvPr>
          <p:cNvPicPr>
            <a:picLocks noChangeAspect="1"/>
          </p:cNvPicPr>
          <p:nvPr/>
        </p:nvPicPr>
        <p:blipFill>
          <a:blip r:embed="rId4"/>
          <a:stretch>
            <a:fillRect/>
          </a:stretch>
        </p:blipFill>
        <p:spPr>
          <a:xfrm>
            <a:off x="1671384" y="878788"/>
            <a:ext cx="225886" cy="166498"/>
          </a:xfrm>
          <a:prstGeom prst="rect">
            <a:avLst/>
          </a:prstGeom>
        </p:spPr>
      </p:pic>
    </p:spTree>
    <p:extLst>
      <p:ext uri="{BB962C8B-B14F-4D97-AF65-F5344CB8AC3E}">
        <p14:creationId xmlns:p14="http://schemas.microsoft.com/office/powerpoint/2010/main" val="3991086509"/>
      </p:ext>
    </p:extLst>
  </p:cSld>
  <p:clrMapOvr>
    <a:masterClrMapping/>
  </p:clrMapOvr>
</p:sld>
</file>

<file path=ppt/theme/theme1.xml><?xml version="1.0" encoding="utf-8"?>
<a:theme xmlns:a="http://schemas.openxmlformats.org/drawingml/2006/main" name="Office Theme">
  <a:themeElements>
    <a:clrScheme name="EnMin 2025">
      <a:dk1>
        <a:srgbClr val="02023F"/>
      </a:dk1>
      <a:lt1>
        <a:srgbClr val="FFFFFF"/>
      </a:lt1>
      <a:dk2>
        <a:srgbClr val="1C3491"/>
      </a:dk2>
      <a:lt2>
        <a:srgbClr val="F5F1EB"/>
      </a:lt2>
      <a:accent1>
        <a:srgbClr val="AEC5E7"/>
      </a:accent1>
      <a:accent2>
        <a:srgbClr val="6DBB79"/>
      </a:accent2>
      <a:accent3>
        <a:srgbClr val="FF9700"/>
      </a:accent3>
      <a:accent4>
        <a:srgbClr val="1C3491"/>
      </a:accent4>
      <a:accent5>
        <a:srgbClr val="02023F"/>
      </a:accent5>
      <a:accent6>
        <a:srgbClr val="D03024"/>
      </a:accent6>
      <a:hlink>
        <a:srgbClr val="1C3491"/>
      </a:hlink>
      <a:folHlink>
        <a:srgbClr val="AEC5E7"/>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348</TotalTime>
  <Words>1300</Words>
  <Application>Microsoft Office PowerPoint</Application>
  <PresentationFormat>Custom</PresentationFormat>
  <Paragraphs>56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Inga Kva</dc:creator>
  <cp:lastModifiedBy>Simona Mickevičienė</cp:lastModifiedBy>
  <cp:revision>2</cp:revision>
  <dcterms:created xsi:type="dcterms:W3CDTF">2026-06-29T05:34:01Z</dcterms:created>
  <dcterms:modified xsi:type="dcterms:W3CDTF">2026-07-07T10:35:48Z</dcterms:modified>
</cp:coreProperties>
</file>